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8" r:id="rId5"/>
  </p:sldMasterIdLst>
  <p:notesMasterIdLst>
    <p:notesMasterId r:id="rId18"/>
  </p:notesMasterIdLst>
  <p:sldIdLst>
    <p:sldId id="257" r:id="rId6"/>
    <p:sldId id="1406" r:id="rId7"/>
    <p:sldId id="1407" r:id="rId8"/>
    <p:sldId id="1408" r:id="rId9"/>
    <p:sldId id="1409" r:id="rId10"/>
    <p:sldId id="1410" r:id="rId11"/>
    <p:sldId id="1412" r:id="rId12"/>
    <p:sldId id="1413" r:id="rId13"/>
    <p:sldId id="1414" r:id="rId14"/>
    <p:sldId id="1415" r:id="rId15"/>
    <p:sldId id="1416" r:id="rId16"/>
    <p:sldId id="14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4E7C23-8163-4767-99F4-1F1E6E226550}">
          <p14:sldIdLst>
            <p14:sldId id="257"/>
            <p14:sldId id="1406"/>
            <p14:sldId id="1407"/>
            <p14:sldId id="1408"/>
            <p14:sldId id="1409"/>
            <p14:sldId id="1410"/>
            <p14:sldId id="1412"/>
            <p14:sldId id="1413"/>
            <p14:sldId id="1414"/>
            <p14:sldId id="1415"/>
            <p14:sldId id="1416"/>
            <p14:sldId id="14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Steven" initials="JS" lastIdx="43" clrIdx="0">
    <p:extLst>
      <p:ext uri="{19B8F6BF-5375-455C-9EA6-DF929625EA0E}">
        <p15:presenceInfo xmlns:p15="http://schemas.microsoft.com/office/powerpoint/2012/main" userId="S::jsteven@evercommerce.com::3aace6db-ce04-4d17-b3c6-c25b464405e0" providerId="AD"/>
      </p:ext>
    </p:extLst>
  </p:cmAuthor>
  <p:cmAuthor id="2" name="Jen Edwards" initials="JE" lastIdx="23" clrIdx="1">
    <p:extLst>
      <p:ext uri="{19B8F6BF-5375-455C-9EA6-DF929625EA0E}">
        <p15:presenceInfo xmlns:p15="http://schemas.microsoft.com/office/powerpoint/2012/main" userId="S::jen.edwards@boldgroup.com::1c6a5523-62e6-4d3a-b108-dd8d86961721" providerId="AD"/>
      </p:ext>
    </p:extLst>
  </p:cmAuthor>
  <p:cmAuthor id="3" name="Justin DeBaggis" initials="JD" lastIdx="9" clrIdx="2">
    <p:extLst>
      <p:ext uri="{19B8F6BF-5375-455C-9EA6-DF929625EA0E}">
        <p15:presenceInfo xmlns:p15="http://schemas.microsoft.com/office/powerpoint/2012/main" userId="S::justin.debaggis@boldgroup.com::4fddb56e-ae47-442e-9296-c02252025a6e" providerId="AD"/>
      </p:ext>
    </p:extLst>
  </p:cmAuthor>
  <p:cmAuthor id="4" name="Tori Martinez" initials="TM" lastIdx="16" clrIdx="3">
    <p:extLst>
      <p:ext uri="{19B8F6BF-5375-455C-9EA6-DF929625EA0E}">
        <p15:presenceInfo xmlns:p15="http://schemas.microsoft.com/office/powerpoint/2012/main" userId="S::torim@boldgroup.com::5a232940-1ff9-4a2b-96c0-f0e586b86c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021B"/>
    <a:srgbClr val="7E2728"/>
    <a:srgbClr val="32B7F1"/>
    <a:srgbClr val="029CC5"/>
    <a:srgbClr val="629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43" autoAdjust="0"/>
    <p:restoredTop sz="90834" autoAdjust="0"/>
  </p:normalViewPr>
  <p:slideViewPr>
    <p:cSldViewPr snapToGrid="0">
      <p:cViewPr varScale="1">
        <p:scale>
          <a:sx n="70" d="100"/>
          <a:sy n="70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4-4217-9465-3A91B8820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4-4217-9465-3A91B8820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64-4217-9465-3A91B8820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1408D-EC39-4CB5-B093-B8885C8584EB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6F75F-2A2F-4ED5-837E-2B620116C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1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27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2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5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0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6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9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9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8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3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svg"/><Relationship Id="rId21" Type="http://schemas.openxmlformats.org/officeDocument/2006/relationships/image" Target="../media/image39.svg"/><Relationship Id="rId34" Type="http://schemas.openxmlformats.org/officeDocument/2006/relationships/image" Target="../media/image52.png"/><Relationship Id="rId42" Type="http://schemas.openxmlformats.org/officeDocument/2006/relationships/chart" Target="../charts/chart2.xml"/><Relationship Id="rId47" Type="http://schemas.openxmlformats.org/officeDocument/2006/relationships/image" Target="../media/image64.png"/><Relationship Id="rId50" Type="http://schemas.openxmlformats.org/officeDocument/2006/relationships/image" Target="../media/image67.svg"/><Relationship Id="rId55" Type="http://schemas.openxmlformats.org/officeDocument/2006/relationships/image" Target="../media/image72.png"/><Relationship Id="rId63" Type="http://schemas.openxmlformats.org/officeDocument/2006/relationships/chart" Target="../charts/chart3.xml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9" Type="http://schemas.openxmlformats.org/officeDocument/2006/relationships/image" Target="../media/image47.sv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svg"/><Relationship Id="rId40" Type="http://schemas.openxmlformats.org/officeDocument/2006/relationships/image" Target="../media/image58.png"/><Relationship Id="rId45" Type="http://schemas.openxmlformats.org/officeDocument/2006/relationships/image" Target="../media/image62.png"/><Relationship Id="rId53" Type="http://schemas.openxmlformats.org/officeDocument/2006/relationships/image" Target="../media/image70.png"/><Relationship Id="rId58" Type="http://schemas.openxmlformats.org/officeDocument/2006/relationships/image" Target="../media/image75.svg"/><Relationship Id="rId5" Type="http://schemas.openxmlformats.org/officeDocument/2006/relationships/image" Target="../media/image23.svg"/><Relationship Id="rId61" Type="http://schemas.openxmlformats.org/officeDocument/2006/relationships/image" Target="../media/image78.png"/><Relationship Id="rId19" Type="http://schemas.openxmlformats.org/officeDocument/2006/relationships/image" Target="../media/image3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48.png"/><Relationship Id="rId35" Type="http://schemas.openxmlformats.org/officeDocument/2006/relationships/image" Target="../media/image53.svg"/><Relationship Id="rId43" Type="http://schemas.openxmlformats.org/officeDocument/2006/relationships/image" Target="../media/image60.png"/><Relationship Id="rId48" Type="http://schemas.openxmlformats.org/officeDocument/2006/relationships/image" Target="../media/image65.svg"/><Relationship Id="rId56" Type="http://schemas.openxmlformats.org/officeDocument/2006/relationships/image" Target="../media/image73.svg"/><Relationship Id="rId8" Type="http://schemas.openxmlformats.org/officeDocument/2006/relationships/image" Target="../media/image26.png"/><Relationship Id="rId51" Type="http://schemas.openxmlformats.org/officeDocument/2006/relationships/image" Target="../media/image68.png"/><Relationship Id="rId3" Type="http://schemas.openxmlformats.org/officeDocument/2006/relationships/image" Target="../media/image21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33" Type="http://schemas.openxmlformats.org/officeDocument/2006/relationships/image" Target="../media/image51.svg"/><Relationship Id="rId38" Type="http://schemas.openxmlformats.org/officeDocument/2006/relationships/image" Target="../media/image56.png"/><Relationship Id="rId46" Type="http://schemas.openxmlformats.org/officeDocument/2006/relationships/image" Target="../media/image63.svg"/><Relationship Id="rId59" Type="http://schemas.openxmlformats.org/officeDocument/2006/relationships/image" Target="../media/image76.png"/><Relationship Id="rId20" Type="http://schemas.openxmlformats.org/officeDocument/2006/relationships/image" Target="../media/image38.png"/><Relationship Id="rId41" Type="http://schemas.openxmlformats.org/officeDocument/2006/relationships/image" Target="../media/image59.svg"/><Relationship Id="rId54" Type="http://schemas.openxmlformats.org/officeDocument/2006/relationships/image" Target="../media/image71.svg"/><Relationship Id="rId62" Type="http://schemas.openxmlformats.org/officeDocument/2006/relationships/image" Target="../media/image7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6.png"/><Relationship Id="rId57" Type="http://schemas.openxmlformats.org/officeDocument/2006/relationships/image" Target="../media/image74.png"/><Relationship Id="rId10" Type="http://schemas.openxmlformats.org/officeDocument/2006/relationships/image" Target="../media/image28.png"/><Relationship Id="rId31" Type="http://schemas.openxmlformats.org/officeDocument/2006/relationships/image" Target="../media/image49.svg"/><Relationship Id="rId44" Type="http://schemas.openxmlformats.org/officeDocument/2006/relationships/image" Target="../media/image61.svg"/><Relationship Id="rId52" Type="http://schemas.openxmlformats.org/officeDocument/2006/relationships/image" Target="../media/image69.svg"/><Relationship Id="rId60" Type="http://schemas.openxmlformats.org/officeDocument/2006/relationships/image" Target="../media/image7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sv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81.svg"/><Relationship Id="rId21" Type="http://schemas.openxmlformats.org/officeDocument/2006/relationships/image" Target="../media/image99.svg"/><Relationship Id="rId7" Type="http://schemas.openxmlformats.org/officeDocument/2006/relationships/image" Target="../media/image85.svg"/><Relationship Id="rId12" Type="http://schemas.openxmlformats.org/officeDocument/2006/relationships/image" Target="../media/image90.png"/><Relationship Id="rId17" Type="http://schemas.openxmlformats.org/officeDocument/2006/relationships/image" Target="../media/image95.svg"/><Relationship Id="rId25" Type="http://schemas.openxmlformats.org/officeDocument/2006/relationships/image" Target="../media/image103.sv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24" Type="http://schemas.openxmlformats.org/officeDocument/2006/relationships/image" Target="../media/image102.png"/><Relationship Id="rId5" Type="http://schemas.openxmlformats.org/officeDocument/2006/relationships/image" Target="../media/image83.svg"/><Relationship Id="rId15" Type="http://schemas.openxmlformats.org/officeDocument/2006/relationships/image" Target="../media/image9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10" Type="http://schemas.openxmlformats.org/officeDocument/2006/relationships/image" Target="../media/image88.png"/><Relationship Id="rId19" Type="http://schemas.openxmlformats.org/officeDocument/2006/relationships/image" Target="../media/image97.svg"/><Relationship Id="rId31" Type="http://schemas.openxmlformats.org/officeDocument/2006/relationships/image" Target="../media/image109.svg"/><Relationship Id="rId4" Type="http://schemas.openxmlformats.org/officeDocument/2006/relationships/image" Target="../media/image82.png"/><Relationship Id="rId9" Type="http://schemas.openxmlformats.org/officeDocument/2006/relationships/image" Target="../media/image87.sv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888362-04BA-4A82-AD9D-5415ED405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309" y="144977"/>
            <a:ext cx="5930186" cy="629178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50209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606192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410911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609645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408133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55669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83138" y="6540148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6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6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0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0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8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266735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6D3F0A-FE76-4138-A966-168F4329D5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62993526"/>
              </p:ext>
            </p:extLst>
          </p:nvPr>
        </p:nvGraphicFramePr>
        <p:xfrm>
          <a:off x="1442677" y="2337457"/>
          <a:ext cx="9543645" cy="351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230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F01DD40-2C91-46DE-88DF-4E157F156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5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090358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8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3261384-B76F-4228-A1F5-6B71F4335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63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09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090358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EB4DDF3-3C02-44CC-9257-C580E2CCA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99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156619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156619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54DDFF-D9F7-4BCD-93F8-59F5E56A9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3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474671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6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474671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97FC0D2-75A3-4CBB-BFFE-50FFB08F5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1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297975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46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297975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ACB7436-31CB-4A6B-A36D-5B9595CC55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138" y="470701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20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9CDFD2D-B173-468D-960B-7D472EABA2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88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9A6-86B0-499F-9AB4-A38CB71F5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DBE0B77-07EB-491E-B302-C64772B4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3141-1519-41E2-9014-427A91D4ACCB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4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5612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41B33F-F845-499E-80FE-4F20F98CA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653A189-2B88-44F4-AD6E-C006E963E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52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37806407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04696820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1365606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20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BCT-inside-1column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66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62EF-8C90-4A5D-97D0-42B9B0268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8759"/>
            <a:ext cx="9144000" cy="96048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1B306-BF2F-46C6-8CDB-19D5D7F57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3205"/>
            <a:ext cx="9144000" cy="81146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96A3F-B7B5-4D4B-AC20-0271E0E8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C1C95-4694-4819-9CE5-0C38CB90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47C5-1D4F-42EA-A7A8-942E8350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0A27EE0-FC75-4D8F-A549-9B0B743B2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96918"/>
            <a:ext cx="2743200" cy="1371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50F092-703B-4B79-9706-7AFD73F273E6}"/>
              </a:ext>
            </a:extLst>
          </p:cNvPr>
          <p:cNvCxnSpPr/>
          <p:nvPr userDrawn="1"/>
        </p:nvCxnSpPr>
        <p:spPr>
          <a:xfrm>
            <a:off x="905069" y="3993502"/>
            <a:ext cx="104487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72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E178089-C88F-42EF-9E8B-8BAF61BF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1" y="477333"/>
            <a:ext cx="9334500" cy="79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F87885-E704-4848-BC66-C0A73266E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EE64CF-D8BF-4D39-A663-B8F56EE3E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B7180F-7D4A-48BA-980D-16FA531A0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020ED46-7589-4BFA-A520-4B6544CDE9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62100"/>
            <a:ext cx="10515600" cy="47053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911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95D9-4DB5-40D3-B5A6-7ACDC909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F8B44-AE5D-4FAC-964C-9AAB5778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D6AFD-508B-451D-8515-4FCE9DB2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669C9-63C8-45BA-9117-3FFC7BE9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BA3A448-D338-4675-AC79-3E99DAC1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933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D32F-B2EF-4737-8782-3A11E566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A4879-8BF0-432E-B0DF-1B0D707C8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D664F-BE29-4B57-B0A2-ADB64C09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D4784-FF07-4A84-8C11-C4892F3F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A9883-8F83-4102-8234-5359AF3F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9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B760-121D-4A4B-8331-56F88DE8D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7825"/>
            <a:ext cx="5181600" cy="45291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FC4AD-C31C-4E01-8791-BB028E479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7825"/>
            <a:ext cx="5181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0ED9A-B2E3-4600-890A-5AD867E1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D0756-03E4-4C8F-82F1-4DDF4607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740CC-1E46-40F3-B30E-E4DAE9FF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76E0BF-6D3E-4ABD-8F3E-B5E2AE07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1" y="629733"/>
            <a:ext cx="9182099" cy="79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5E5DB7-5E44-4351-8268-FFB6DE2F4D7F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ACA9DB-6DFA-441E-87F7-BCD39F11F966}" type="datetimeFigureOut">
              <a:rPr lang="en-US" smtClean="0"/>
              <a:pPr/>
              <a:t>1/19/22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1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ED96-3B5B-43C2-8B6F-43D49C089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632" y="267088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FAE80-5B3F-4E9C-8B33-B3EEAF8A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38924-91B0-4BD2-96FD-8CBF0D96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A413A-F44A-4A7E-ACB9-3110C0C1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agenda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8B3157E-0460-4261-8C7B-9A91408D1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ED96-3B5B-43C2-8B6F-43D49C089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632" y="267088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FAE80-5B3F-4E9C-8B33-B3EEAF8A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38924-91B0-4BD2-96FD-8CBF0D96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A413A-F44A-4A7E-ACB9-3110C0C1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D663C12-6A02-454D-9297-788AE0491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0" y="310973"/>
            <a:ext cx="1323696" cy="6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14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E8942-510D-43ED-B441-F49F928C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6A9E8-9673-4A06-A539-C7946412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14EEE-7917-419C-A0E6-1F30BE2D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6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929E-A748-4CF2-86EF-2EC8AD29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20" y="1455575"/>
            <a:ext cx="3932237" cy="1098532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64822-71D2-450D-8889-BB5DD100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47988"/>
            <a:ext cx="6172200" cy="4599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A077C-4FB9-47CB-AC64-B164F1F77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220" y="2733869"/>
            <a:ext cx="3932237" cy="35140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87B0-FD52-4599-82D2-A1EAEAA2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7B6B8-7866-4C0A-A48F-6334378A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9EA30-7C6B-4DD1-8DE1-BA900AB1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3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ED40-E8BD-491F-86B1-FC5CDE6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6" y="1631092"/>
            <a:ext cx="3932237" cy="9528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4AD51-4FD2-46BC-A01A-518B92FFB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9921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242DA-ECAD-45BA-B510-F5D393F07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96" y="2907957"/>
            <a:ext cx="3932237" cy="32987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9ECFD-1E11-44D6-A99C-B02F4012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02436-6379-44BC-AA6D-991CC302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504D7-BA54-4688-8998-4DF3D012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07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5FB2-461B-4C2B-AB2A-B7369C89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41699"/>
            <a:ext cx="10515600" cy="7910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20835-46D2-44AA-A2F2-1971E1AE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92114-B61A-4546-84F9-55BEEFEC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50B19-EF12-4004-A91B-40B00258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2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D5B52B-B5F9-40AC-BDDA-5958C218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7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AE5A63-8F37-499C-829B-65E720F3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43F957F-3123-4638-A2F3-FD4C7D42A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B920F1-33A9-4F2A-B27B-3823F916C69F}"/>
              </a:ext>
            </a:extLst>
          </p:cNvPr>
          <p:cNvCxnSpPr/>
          <p:nvPr userDrawn="1"/>
        </p:nvCxnSpPr>
        <p:spPr>
          <a:xfrm>
            <a:off x="1352920" y="139385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8D6582F-2E38-49C2-8367-03AF56058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87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8D6582F-2E38-49C2-8367-03AF56058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3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0" y="2055441"/>
            <a:ext cx="7337287" cy="0"/>
          </a:xfrm>
          <a:prstGeom prst="line">
            <a:avLst/>
          </a:prstGeom>
          <a:ln w="31750">
            <a:solidFill>
              <a:schemeClr val="accent3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766A220-105E-4C05-B66A-D88184A9F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8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jp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10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2" r:id="rId2"/>
    <p:sldLayoutId id="2147483662" r:id="rId3"/>
    <p:sldLayoutId id="2147483734" r:id="rId4"/>
    <p:sldLayoutId id="2147483663" r:id="rId5"/>
    <p:sldLayoutId id="2147483735" r:id="rId6"/>
    <p:sldLayoutId id="2147483743" r:id="rId7"/>
    <p:sldLayoutId id="214748373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736" r:id="rId18"/>
    <p:sldLayoutId id="2147483673" r:id="rId19"/>
    <p:sldLayoutId id="2147483737" r:id="rId20"/>
    <p:sldLayoutId id="2147483674" r:id="rId21"/>
    <p:sldLayoutId id="2147483738" r:id="rId22"/>
    <p:sldLayoutId id="2147483675" r:id="rId23"/>
    <p:sldLayoutId id="2147483739" r:id="rId24"/>
    <p:sldLayoutId id="2147483676" r:id="rId25"/>
    <p:sldLayoutId id="2147483740" r:id="rId26"/>
    <p:sldLayoutId id="2147483677" r:id="rId27"/>
    <p:sldLayoutId id="2147483741" r:id="rId28"/>
    <p:sldLayoutId id="2147483678" r:id="rId29"/>
    <p:sldLayoutId id="2147483742" r:id="rId30"/>
    <p:sldLayoutId id="2147483679" r:id="rId31"/>
    <p:sldLayoutId id="2147483680" r:id="rId32"/>
    <p:sldLayoutId id="2147483707" r:id="rId33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4000" t="-3000" r="15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91E2D-57F9-4367-86E8-C655AC16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1" y="477333"/>
            <a:ext cx="9334500" cy="79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7D165-F66E-4928-A90F-CAAA5C299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A9DB-6DFA-441E-87F7-BCD39F11F96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8C630-6ED3-4DF6-850B-7485A117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E9076-156E-4DED-9A6E-CD3522EBE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10EFB-3855-4B8A-8781-0124DA28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105156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789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>
              <a:lumMod val="10000"/>
            </a:schemeClr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sv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hyperlink" Target="mailto:Aaron.sandager@boldgroup.com" TargetMode="External"/><Relationship Id="rId5" Type="http://schemas.openxmlformats.org/officeDocument/2006/relationships/hyperlink" Target="mailto:Signedcontracts@evercommerce.com" TargetMode="External"/><Relationship Id="rId4" Type="http://schemas.openxmlformats.org/officeDocument/2006/relationships/hyperlink" Target="mailto:Alison.forsythe@boldgroup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hyperlink" Target="mailto:signedcontracts@evercommerc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E185-17F9-4C65-AC73-5930FB307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3092" y="3429000"/>
            <a:ext cx="9761793" cy="977621"/>
          </a:xfrm>
        </p:spPr>
        <p:txBody>
          <a:bodyPr>
            <a:normAutofit/>
          </a:bodyPr>
          <a:lstStyle/>
          <a:p>
            <a:r>
              <a:rPr lang="en-US" sz="3200" dirty="0"/>
              <a:t>Quoting - </a:t>
            </a:r>
            <a:r>
              <a:rPr lang="en-US" sz="3200" dirty="0" err="1"/>
              <a:t>Vendavo</a:t>
            </a:r>
            <a:r>
              <a:rPr lang="en-US" sz="3200" dirty="0"/>
              <a:t> | </a:t>
            </a:r>
            <a:r>
              <a:rPr lang="en-US" sz="3200" dirty="0" err="1"/>
              <a:t>Docusign</a:t>
            </a:r>
            <a:r>
              <a:rPr lang="en-US" sz="3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11C0C-90B0-432C-A0E7-C11C826A8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8D8362-9E25-4CBB-B138-750EAD657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963" y="205931"/>
            <a:ext cx="5689215" cy="6036119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E336C-9B5B-C148-A23A-93446158801F}"/>
              </a:ext>
            </a:extLst>
          </p:cNvPr>
          <p:cNvSpPr txBox="1"/>
          <p:nvPr/>
        </p:nvSpPr>
        <p:spPr>
          <a:xfrm>
            <a:off x="3780204" y="4770337"/>
            <a:ext cx="448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408236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bg1"/>
                </a:solidFill>
                <a:latin typeface="+mn-lt"/>
              </a:rPr>
              <a:t>Signing Order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Set the signing order &gt; Add the name of the customer signing &gt; Select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Add Recipient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&gt; Set Recipient Role (see next page DocuSign Stages and Recipient Roles)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4A1F5-4945-E24E-BB8A-915F97A7F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182" y="2738563"/>
            <a:ext cx="5163635" cy="288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AEEBF-4D84-5F40-9D4A-2F7A3319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82" y="2772955"/>
            <a:ext cx="5987579" cy="302343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C9E2DA-88AD-8D48-809B-3B86C2964D44}"/>
              </a:ext>
            </a:extLst>
          </p:cNvPr>
          <p:cNvCxnSpPr/>
          <p:nvPr/>
        </p:nvCxnSpPr>
        <p:spPr>
          <a:xfrm>
            <a:off x="6096000" y="3952068"/>
            <a:ext cx="466182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4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 err="1">
                <a:solidFill>
                  <a:schemeClr val="bg1"/>
                </a:solidFill>
                <a:latin typeface="+mn-lt"/>
              </a:rPr>
              <a:t>Docusign</a:t>
            </a:r>
            <a:r>
              <a:rPr lang="en-US" sz="3200" b="0" dirty="0">
                <a:solidFill>
                  <a:schemeClr val="bg1"/>
                </a:solidFill>
                <a:latin typeface="+mn-lt"/>
              </a:rPr>
              <a:t> Stages &amp; Recipient Roles 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397963" y="1472339"/>
            <a:ext cx="51039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Stage 1: Customer Name and Email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Role: Needs to Sign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Stage 2: Alison Forsythe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Alison.forsythe@boldgroup.com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Role: Needs to Sign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Stage 3:  EC Legal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Signedcontracts@evercommerce.com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Role: CC Receives a Copy</a:t>
            </a:r>
          </a:p>
          <a:p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Stage 4: Aaron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Sandager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Aaron.sandager@boldgroup.com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Role: CC Receives a 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412F6B-1EE4-304A-B936-ACA619BD3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1877" y="1812353"/>
            <a:ext cx="5514444" cy="36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2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bg1"/>
                </a:solidFill>
                <a:latin typeface="+mn-lt"/>
              </a:rPr>
              <a:t>Upload Fully Executed Contracts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After the contract is fully executed, navigate to the opportunity and upload under files 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0D0E4-C984-6E4A-BFB9-60D784308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004" y="2494530"/>
            <a:ext cx="4874916" cy="34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6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Quote to Order </a:t>
            </a:r>
            <a:endParaRPr lang="en-US" sz="32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20945" y="1934459"/>
            <a:ext cx="113960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Quote is configured in CPQ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Download the proposal to a word doc. selecting the correct proposal template (see slide 3 for template descriptions)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Save to your desktop and rename the file using the correct file naming convention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Perennial – Customer Name – Quote ID – Date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Sales rep to login to their specific instance of </a:t>
            </a:r>
            <a:r>
              <a:rPr lang="en-US" sz="2000" dirty="0" err="1">
                <a:latin typeface="+mj-lt"/>
              </a:rPr>
              <a:t>Docusign</a:t>
            </a:r>
            <a:r>
              <a:rPr lang="en-US" sz="2000" dirty="0">
                <a:latin typeface="+mj-lt"/>
              </a:rPr>
              <a:t>, send new envelope and upload the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Add the recipients for execution (Stage 1:  Customer; Stage 2 Alison; Stage 3 Legal </a:t>
            </a:r>
            <a:r>
              <a:rPr lang="en-US" sz="2000" dirty="0">
                <a:latin typeface="+mj-lt"/>
                <a:hlinkClick r:id="rId4"/>
              </a:rPr>
              <a:t>signedcontracts@evercommerce.com</a:t>
            </a:r>
            <a:r>
              <a:rPr lang="en-US" sz="2000" dirty="0">
                <a:latin typeface="+mj-lt"/>
              </a:rPr>
              <a:t>; Stage 4 Aaron </a:t>
            </a:r>
            <a:r>
              <a:rPr lang="en-US" sz="2000" dirty="0" err="1">
                <a:latin typeface="+mj-lt"/>
              </a:rPr>
              <a:t>Sandager</a:t>
            </a:r>
            <a:r>
              <a:rPr lang="en-US" sz="2000" dirty="0">
                <a:latin typeface="+mj-l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Once executed save the document to our desktop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Upload the doc to the opportunity record.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Close out the opportunity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7FB70-846E-334E-8262-8B99A6A6AF76}"/>
              </a:ext>
            </a:extLst>
          </p:cNvPr>
          <p:cNvSpPr txBox="1"/>
          <p:nvPr/>
        </p:nvSpPr>
        <p:spPr>
          <a:xfrm>
            <a:off x="4264961" y="5612790"/>
            <a:ext cx="470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by Step Process Outlined in this Document</a:t>
            </a:r>
          </a:p>
        </p:txBody>
      </p:sp>
    </p:spTree>
    <p:extLst>
      <p:ext uri="{BB962C8B-B14F-4D97-AF65-F5344CB8AC3E}">
        <p14:creationId xmlns:p14="http://schemas.microsoft.com/office/powerpoint/2010/main" val="283728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bg1"/>
                </a:solidFill>
                <a:latin typeface="+mn-lt"/>
              </a:rPr>
              <a:t>Proposal Templates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/>
            </a:br>
            <a:r>
              <a:rPr lang="en-US" b="1" dirty="0"/>
              <a:t>Bold CPQ Template Financial Add-on </a:t>
            </a:r>
            <a:r>
              <a:rPr lang="en-US" b="1" dirty="0" err="1"/>
              <a:t>Modules.docx</a:t>
            </a:r>
            <a:r>
              <a:rPr lang="en-US" b="1" dirty="0"/>
              <a:t> </a:t>
            </a:r>
            <a:r>
              <a:rPr lang="en-US" dirty="0"/>
              <a:t>| Use for all expansion revenue </a:t>
            </a:r>
            <a:r>
              <a:rPr lang="en-US" dirty="0" err="1"/>
              <a:t>opps</a:t>
            </a:r>
            <a:r>
              <a:rPr lang="en-US" dirty="0"/>
              <a:t> for existing </a:t>
            </a:r>
            <a:r>
              <a:rPr lang="en-US" dirty="0" err="1"/>
              <a:t>SedonaOffice</a:t>
            </a:r>
            <a:r>
              <a:rPr lang="en-US" dirty="0"/>
              <a:t> and </a:t>
            </a:r>
            <a:r>
              <a:rPr lang="en-US" dirty="0" err="1"/>
              <a:t>AlarmBiller</a:t>
            </a:r>
            <a:r>
              <a:rPr lang="en-US" dirty="0"/>
              <a:t> customers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en-US" b="1" dirty="0"/>
              <a:t>Bold CPQ Template </a:t>
            </a:r>
            <a:r>
              <a:rPr lang="en-US" b="1" dirty="0" err="1"/>
              <a:t>SedonaOffice.docx</a:t>
            </a:r>
            <a:r>
              <a:rPr lang="en-US" dirty="0"/>
              <a:t> | </a:t>
            </a:r>
            <a:r>
              <a:rPr lang="en-US" dirty="0">
                <a:solidFill>
                  <a:prstClr val="black"/>
                </a:solidFill>
              </a:rPr>
              <a:t>Use for only Net New </a:t>
            </a:r>
            <a:r>
              <a:rPr lang="en-US" dirty="0" err="1">
                <a:solidFill>
                  <a:prstClr val="black"/>
                </a:solidFill>
              </a:rPr>
              <a:t>SedonaOffice</a:t>
            </a:r>
            <a:r>
              <a:rPr lang="en-US" dirty="0">
                <a:solidFill>
                  <a:prstClr val="black"/>
                </a:solidFill>
              </a:rPr>
              <a:t> On-Prem Contracts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br>
              <a:rPr lang="en-US" sz="2400" dirty="0"/>
            </a:br>
            <a:r>
              <a:rPr lang="en-US" b="1" dirty="0"/>
              <a:t>Bold CPQ Template </a:t>
            </a:r>
            <a:r>
              <a:rPr lang="en-US" b="1" dirty="0" err="1"/>
              <a:t>SedonaOffice</a:t>
            </a:r>
            <a:r>
              <a:rPr lang="en-US" b="1" dirty="0"/>
              <a:t> </a:t>
            </a:r>
            <a:r>
              <a:rPr lang="en-US" b="1" dirty="0" err="1"/>
              <a:t>Cloud.docx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| </a:t>
            </a:r>
            <a:r>
              <a:rPr lang="en-US" dirty="0"/>
              <a:t>Use for only Net New </a:t>
            </a:r>
            <a:r>
              <a:rPr lang="en-US" dirty="0" err="1"/>
              <a:t>SedonaOffice</a:t>
            </a:r>
            <a:r>
              <a:rPr lang="en-US" dirty="0"/>
              <a:t> Cloud Services (</a:t>
            </a:r>
            <a:r>
              <a:rPr lang="en-US" dirty="0" err="1"/>
              <a:t>SedonaOffice</a:t>
            </a:r>
            <a:r>
              <a:rPr lang="en-US" dirty="0"/>
              <a:t> Hosted) Contracts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1" dirty="0"/>
              <a:t>Bold CPQ Template </a:t>
            </a:r>
            <a:r>
              <a:rPr lang="en-US" b="1" dirty="0" err="1"/>
              <a:t>AlarmBiller.docx</a:t>
            </a:r>
            <a:r>
              <a:rPr lang="en-US" b="1" dirty="0"/>
              <a:t> </a:t>
            </a:r>
            <a:r>
              <a:rPr lang="en-US" dirty="0"/>
              <a:t>| Use for only Net New </a:t>
            </a:r>
            <a:r>
              <a:rPr lang="en-US" dirty="0" err="1"/>
              <a:t>AlarmBiller</a:t>
            </a:r>
            <a:r>
              <a:rPr lang="en-US" dirty="0"/>
              <a:t> Contracts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2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bg1"/>
                </a:solidFill>
                <a:latin typeface="+mn-lt"/>
              </a:rPr>
              <a:t>Quote Configured in CPQ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1. Configure the quote in CPQ and select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Save and Generate Proposal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D716D-8275-E347-8C65-E032B6EF6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985" y="2520915"/>
            <a:ext cx="7534975" cy="30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bg1"/>
                </a:solidFill>
                <a:latin typeface="+mn-lt"/>
              </a:rPr>
              <a:t>Quote Configured in CPQ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Select the correct proposal template and select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Open Proposal </a:t>
            </a:r>
            <a:endParaRPr lang="en-US" sz="2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21E4AE-1435-9241-A5B6-B8DCF24D9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782" y="2358784"/>
            <a:ext cx="4744436" cy="36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bg1"/>
                </a:solidFill>
                <a:latin typeface="+mn-lt"/>
              </a:rPr>
              <a:t>Quote Configured in CPQ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A word document of the configured quote is created; save to your desktop and rename the document using the naming convention on the new page</a:t>
            </a:r>
            <a:endParaRPr lang="en-US" sz="2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0712A1-AFF9-DB4E-81BA-C8FC7B9A1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005" y="2826079"/>
            <a:ext cx="5693989" cy="27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bg1"/>
                </a:solidFill>
                <a:latin typeface="+mn-lt"/>
              </a:rPr>
              <a:t>Contract Naming Convention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Naming Convention: Perennial – Customer Name – Quote ID – Date </a:t>
            </a:r>
            <a:br>
              <a:rPr lang="en-US" sz="2400" dirty="0"/>
            </a:br>
            <a:r>
              <a:rPr lang="en-US" sz="2000" b="1" dirty="0"/>
              <a:t>Key Note: Quote ID can be found on the top right corner of the contract and in the Opportunity record </a:t>
            </a: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63072-1EF9-B14A-8F34-035672A51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43" y="3027853"/>
            <a:ext cx="3515440" cy="1733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DD69E-C2BA-1B45-8A33-CFBD1BA70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219" y="3286138"/>
            <a:ext cx="4815286" cy="921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233186-0580-4749-91D4-6E9507BA3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960" y="4285165"/>
            <a:ext cx="4579964" cy="13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bg1"/>
                </a:solidFill>
                <a:latin typeface="+mn-lt"/>
              </a:rPr>
              <a:t>DocuSign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Login to your personal DocuSign account and select Send and Envelope or drag and drop the document from your desktop  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D7BFB-E994-514C-84A8-9FB7B5992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677878"/>
            <a:ext cx="6788258" cy="32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bg1"/>
                </a:solidFill>
                <a:latin typeface="+mn-lt"/>
              </a:rPr>
              <a:t>DocuSign | Upload Document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upload and select the contract or drag and drop from your desktop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25621-0E36-6945-A2A2-69FD0C136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71" y="2783516"/>
            <a:ext cx="4102458" cy="3076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0AEA36-C5D9-324A-91CD-2BD22540F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559" y="2832369"/>
            <a:ext cx="6216623" cy="30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97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741" r="-26827" b="2518"/>
          </a:stretch>
        </a:blipFill>
        <a:effectLst>
          <a:outerShdw blurRad="152400" dist="889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oldGroup_PPT_Template_2021.potx" id="{63FA7075-06BA-4547-B99B-94558497712F}" vid="{3D46F2B9-DD9F-40A3-A736-5C300C56DB2D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867870"/>
      </a:dk1>
      <a:lt1>
        <a:srgbClr val="EAE6E1"/>
      </a:lt1>
      <a:dk2>
        <a:srgbClr val="867870"/>
      </a:dk2>
      <a:lt2>
        <a:srgbClr val="EAE6E1"/>
      </a:lt2>
      <a:accent1>
        <a:srgbClr val="802628"/>
      </a:accent1>
      <a:accent2>
        <a:srgbClr val="5A2D5F"/>
      </a:accent2>
      <a:accent3>
        <a:srgbClr val="CF202F"/>
      </a:accent3>
      <a:accent4>
        <a:srgbClr val="F58336"/>
      </a:accent4>
      <a:accent5>
        <a:srgbClr val="18489F"/>
      </a:accent5>
      <a:accent6>
        <a:srgbClr val="873893"/>
      </a:accent6>
      <a:hlink>
        <a:srgbClr val="464552"/>
      </a:hlink>
      <a:folHlink>
        <a:srgbClr val="63CFE3"/>
      </a:folHlink>
    </a:clrScheme>
    <a:fontScheme name="Bold Technologi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2020.potx" id="{A2548BD1-F4C0-42BD-A62D-1FFD51EE8B87}" vid="{B229F016-335C-492E-ADA7-4A24BC3712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FDB2E423844D91B51A4EE7C467D8" ma:contentTypeVersion="26" ma:contentTypeDescription="Create a new document." ma:contentTypeScope="" ma:versionID="fbde3c444f0cb21ab8b2299b42250f66">
  <xsd:schema xmlns:xsd="http://www.w3.org/2001/XMLSchema" xmlns:xs="http://www.w3.org/2001/XMLSchema" xmlns:p="http://schemas.microsoft.com/office/2006/metadata/properties" xmlns:ns2="06833ec7-bc81-4bdc-822a-9db94dab13b1" xmlns:ns3="628d6d76-8410-4f89-b8f5-1ec9c11a97db" targetNamespace="http://schemas.microsoft.com/office/2006/metadata/properties" ma:root="true" ma:fieldsID="ba72bd5118a818abec928c66b553b576" ns2:_="" ns3:_="">
    <xsd:import namespace="06833ec7-bc81-4bdc-822a-9db94dab13b1"/>
    <xsd:import namespace="628d6d76-8410-4f89-b8f5-1ec9c11a9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ec7-bc81-4bdc-822a-9db94dab1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6d76-8410-4f89-b8f5-1ec9c11a9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4637D5-D2CC-452D-A0CB-A31BD3C83F9B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6bfa30c3-ec05-47ef-b8c6-1d5df1d7dc37"/>
  </ds:schemaRefs>
</ds:datastoreItem>
</file>

<file path=customXml/itemProps2.xml><?xml version="1.0" encoding="utf-8"?>
<ds:datastoreItem xmlns:ds="http://schemas.openxmlformats.org/officeDocument/2006/customXml" ds:itemID="{078313A4-69D6-4E4C-A641-2564885D53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834D46-D14E-4E2D-82F3-BB92D5DFFB53}"/>
</file>

<file path=docProps/app.xml><?xml version="1.0" encoding="utf-8"?>
<Properties xmlns="http://schemas.openxmlformats.org/officeDocument/2006/extended-properties" xmlns:vt="http://schemas.openxmlformats.org/officeDocument/2006/docPropsVTypes">
  <TotalTime>11885</TotalTime>
  <Words>542</Words>
  <Application>Microsoft Macintosh PowerPoint</Application>
  <PresentationFormat>Widescreen</PresentationFormat>
  <Paragraphs>85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Gill Sans MT</vt:lpstr>
      <vt:lpstr>Helvetica Neue</vt:lpstr>
      <vt:lpstr>Roboto</vt:lpstr>
      <vt:lpstr>Gallery</vt:lpstr>
      <vt:lpstr>3_Office Theme</vt:lpstr>
      <vt:lpstr>Quoting - Vendavo | Docusign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Edwards</dc:creator>
  <cp:lastModifiedBy>Justin DeBaggis</cp:lastModifiedBy>
  <cp:revision>162</cp:revision>
  <dcterms:created xsi:type="dcterms:W3CDTF">2021-03-15T17:00:21Z</dcterms:created>
  <dcterms:modified xsi:type="dcterms:W3CDTF">2022-01-19T15:51:13Z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0x010100E188FDB2E423844D91B51A4EE7C467D8</vt:lpwstr>
  </property>
  <property fmtid="{D5CDD505-2E9C-101B-9397-08002B2CF9AE}" pid="3" name="Order">
    <vt:r8>9600</vt:r8>
  </property>
  <property fmtid="{D5CDD505-2E9C-101B-9397-08002B2CF9AE}" pid="4" name="_ExtendedDescription">
    <vt:lpwstr/>
  </property>
</Properties>
</file>