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90" r:id="rId6"/>
    <p:sldId id="3394" r:id="rId7"/>
    <p:sldId id="259" r:id="rId8"/>
    <p:sldId id="3389" r:id="rId9"/>
    <p:sldId id="3396" r:id="rId10"/>
    <p:sldId id="3393" r:id="rId11"/>
    <p:sldId id="3392" r:id="rId12"/>
    <p:sldId id="3391" r:id="rId13"/>
    <p:sldId id="3388" r:id="rId14"/>
    <p:sldId id="3395" r:id="rId15"/>
    <p:sldId id="3387" r:id="rId16"/>
  </p:sldIdLst>
  <p:sldSz cx="12192000" cy="6858000"/>
  <p:notesSz cx="9296400" cy="7010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" initials="J" lastIdx="1" clrIdx="0">
    <p:extLst>
      <p:ext uri="{19B8F6BF-5375-455C-9EA6-DF929625EA0E}">
        <p15:presenceInfo xmlns:p15="http://schemas.microsoft.com/office/powerpoint/2012/main" userId="S::jchen@salescoutdata.com::6e04bb90-27ec-4e46-9958-ccf5c9c7fe32" providerId="AD"/>
      </p:ext>
    </p:extLst>
  </p:cmAuthor>
  <p:cmAuthor id="2" name="Tracie Pollet Paschall" initials="TP" lastIdx="6" clrIdx="1">
    <p:extLst>
      <p:ext uri="{19B8F6BF-5375-455C-9EA6-DF929625EA0E}">
        <p15:presenceInfo xmlns:p15="http://schemas.microsoft.com/office/powerpoint/2012/main" userId="S::tpolletpaschall@evercommerce.com::020ba8ef-52aa-4534-a2ed-ffb256f444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E79"/>
    <a:srgbClr val="CCCDD0"/>
    <a:srgbClr val="1F1F29"/>
    <a:srgbClr val="DEE0E6"/>
    <a:srgbClr val="FDB50D"/>
    <a:srgbClr val="318F6A"/>
    <a:srgbClr val="CACCD1"/>
    <a:srgbClr val="C5CFD5"/>
    <a:srgbClr val="4A52B2"/>
    <a:srgbClr val="2A3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5A04D-241B-BF4E-AE0B-EAB432503347}" v="8" dt="2022-01-25T18:18:16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78" autoAdjust="0"/>
    <p:restoredTop sz="94655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5713E8-0F8F-49F0-A29B-143A2C3A8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46A1F-D5C7-4193-BA3F-7D8378984A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4857A-BE3D-4507-8A49-A2993959C709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64C63-2118-4F10-82D9-CDDADA2E9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E59E3E-F2B2-47AA-98F6-759CCB2D67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6468-234F-4E81-BE3D-FCDFB5743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27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44A778-D27A-6449-8143-991DC934D421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BB0D6B-1E4F-B541-AB23-B5604F27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6"/>
            <a:ext cx="10363200" cy="10740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90195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tx1">
                    <a:lumMod val="25000"/>
                    <a:lumOff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78767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>
                    <a:lumMod val="10000"/>
                    <a:lumOff val="9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</a:p>
        </p:txBody>
      </p:sp>
      <p:pic>
        <p:nvPicPr>
          <p:cNvPr id="8" name="Picture 7" descr="EverCommerce_Logo-white-w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" y="6401531"/>
            <a:ext cx="2240448" cy="502343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DA5C730-7FC2-4011-AE59-74AAA2452E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2335" y="6316814"/>
            <a:ext cx="841729" cy="42876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A23532C-7B64-4D2D-9647-06BA7012B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4959" b="26488"/>
          <a:stretch/>
        </p:blipFill>
        <p:spPr>
          <a:xfrm>
            <a:off x="11093154" y="6316814"/>
            <a:ext cx="856108" cy="41566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C1DDCE-C2E6-40F1-BDC3-D6E180EAF5D3}"/>
              </a:ext>
            </a:extLst>
          </p:cNvPr>
          <p:cNvCxnSpPr>
            <a:cxnSpLocks/>
          </p:cNvCxnSpPr>
          <p:nvPr userDrawn="1"/>
        </p:nvCxnSpPr>
        <p:spPr>
          <a:xfrm>
            <a:off x="10912415" y="6316814"/>
            <a:ext cx="0" cy="41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97B8A4A-7E5C-4F55-9231-9F2D850A5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92564-EA80-495F-AD8A-46EBEADC1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3080" y="6404966"/>
            <a:ext cx="979927" cy="315285"/>
          </a:xfrm>
          <a:prstGeom prst="rect">
            <a:avLst/>
          </a:prstGeom>
        </p:spPr>
      </p:pic>
      <p:pic>
        <p:nvPicPr>
          <p:cNvPr id="6" name="Picture 5" descr="A picture containing text, sign, tableware, clipart&#10;&#10;Description automatically generated">
            <a:extLst>
              <a:ext uri="{FF2B5EF4-FFF2-40B4-BE49-F238E27FC236}">
                <a16:creationId xmlns:a16="http://schemas.microsoft.com/office/drawing/2014/main" id="{0B671157-DC9A-4A09-A610-B2B052C92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5478" y="6383020"/>
            <a:ext cx="886039" cy="39531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15BD9F-ABA1-4EB7-AB40-2D46CF20C6FB}"/>
              </a:ext>
            </a:extLst>
          </p:cNvPr>
          <p:cNvCxnSpPr>
            <a:cxnSpLocks/>
          </p:cNvCxnSpPr>
          <p:nvPr userDrawn="1"/>
        </p:nvCxnSpPr>
        <p:spPr>
          <a:xfrm>
            <a:off x="10449870" y="6332601"/>
            <a:ext cx="0" cy="460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4620685" cy="6858001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733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3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6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6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0" name="Picture 9" descr="evercommer-logo-graygreen.png">
            <a:extLst>
              <a:ext uri="{FF2B5EF4-FFF2-40B4-BE49-F238E27FC236}">
                <a16:creationId xmlns:a16="http://schemas.microsoft.com/office/drawing/2014/main" id="{C1C7427F-7AC1-4D94-8CE7-AD92F1A6D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4" y="6543559"/>
            <a:ext cx="1894129" cy="198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D8109-485F-41C1-A6A6-1FCBDF67F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7380" y="6409239"/>
            <a:ext cx="979927" cy="315285"/>
          </a:xfrm>
          <a:prstGeom prst="rect">
            <a:avLst/>
          </a:prstGeom>
        </p:spPr>
      </p:pic>
      <p:pic>
        <p:nvPicPr>
          <p:cNvPr id="11" name="Picture 10" descr="A picture containing text, sign, tableware, clipart&#10;&#10;Description automatically generated">
            <a:extLst>
              <a:ext uri="{FF2B5EF4-FFF2-40B4-BE49-F238E27FC236}">
                <a16:creationId xmlns:a16="http://schemas.microsoft.com/office/drawing/2014/main" id="{15086FF9-45A3-4607-9367-61D00F88B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69778" y="6387293"/>
            <a:ext cx="886039" cy="39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1C1173-E37B-49A7-8568-7A86DD262A34}"/>
              </a:ext>
            </a:extLst>
          </p:cNvPr>
          <p:cNvCxnSpPr>
            <a:cxnSpLocks/>
          </p:cNvCxnSpPr>
          <p:nvPr userDrawn="1"/>
        </p:nvCxnSpPr>
        <p:spPr>
          <a:xfrm>
            <a:off x="10564170" y="6336874"/>
            <a:ext cx="0" cy="460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698D2-29CE-4562-B88A-320D303DB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55" y="6385916"/>
            <a:ext cx="979927" cy="315285"/>
          </a:xfrm>
          <a:prstGeom prst="rect">
            <a:avLst/>
          </a:prstGeom>
        </p:spPr>
      </p:pic>
      <p:pic>
        <p:nvPicPr>
          <p:cNvPr id="9" name="Picture 8" descr="A picture containing text, sign, tableware, clipart&#10;&#10;Description automatically generated">
            <a:extLst>
              <a:ext uri="{FF2B5EF4-FFF2-40B4-BE49-F238E27FC236}">
                <a16:creationId xmlns:a16="http://schemas.microsoft.com/office/drawing/2014/main" id="{1B5DE7A9-21F1-4297-BDE1-A1F774862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2153" y="6363970"/>
            <a:ext cx="886039" cy="39531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83A92A-8689-47F0-9C45-EDD324607A5D}"/>
              </a:ext>
            </a:extLst>
          </p:cNvPr>
          <p:cNvCxnSpPr>
            <a:cxnSpLocks/>
          </p:cNvCxnSpPr>
          <p:nvPr userDrawn="1"/>
        </p:nvCxnSpPr>
        <p:spPr>
          <a:xfrm>
            <a:off x="10516545" y="6313551"/>
            <a:ext cx="0" cy="460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 b="0" i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733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05801"/>
            <a:ext cx="10972800" cy="4820364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667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133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133" b="0" i="0">
                <a:solidFill>
                  <a:srgbClr val="3737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B50FED-4F2D-4EC9-A10C-D3922008B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7380" y="6406629"/>
            <a:ext cx="979927" cy="315285"/>
          </a:xfrm>
          <a:prstGeom prst="rect">
            <a:avLst/>
          </a:prstGeom>
        </p:spPr>
      </p:pic>
      <p:pic>
        <p:nvPicPr>
          <p:cNvPr id="10" name="Picture 9" descr="A picture containing text, sign, tableware, clipart&#10;&#10;Description automatically generated">
            <a:extLst>
              <a:ext uri="{FF2B5EF4-FFF2-40B4-BE49-F238E27FC236}">
                <a16:creationId xmlns:a16="http://schemas.microsoft.com/office/drawing/2014/main" id="{BB4487A0-3EB1-4519-83E2-1537DF6AF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9778" y="6384683"/>
            <a:ext cx="886039" cy="3953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04AF8-A6D9-4E3F-856D-5996002658F0}"/>
              </a:ext>
            </a:extLst>
          </p:cNvPr>
          <p:cNvCxnSpPr>
            <a:cxnSpLocks/>
          </p:cNvCxnSpPr>
          <p:nvPr userDrawn="1"/>
        </p:nvCxnSpPr>
        <p:spPr>
          <a:xfrm>
            <a:off x="10564170" y="6334264"/>
            <a:ext cx="0" cy="460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gradFill>
          <a:gsLst>
            <a:gs pos="0">
              <a:schemeClr val="accent4">
                <a:lumMod val="75000"/>
              </a:schemeClr>
            </a:gs>
            <a:gs pos="31000">
              <a:schemeClr val="accent1"/>
            </a:gs>
            <a:gs pos="68000">
              <a:schemeClr val="accent1"/>
            </a:gs>
            <a:gs pos="100000">
              <a:schemeClr val="accent4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DEE0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EverCommerce_Logo-white-wgreen.png">
            <a:extLst>
              <a:ext uri="{FF2B5EF4-FFF2-40B4-BE49-F238E27FC236}">
                <a16:creationId xmlns:a16="http://schemas.microsoft.com/office/drawing/2014/main" id="{42691E02-97E8-EC4C-A6A5-EC5AAB1A8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" y="6382355"/>
            <a:ext cx="2240448" cy="502343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A69BED36-F4F2-40E4-8AAF-5D583FB0D4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2335" y="6316814"/>
            <a:ext cx="841729" cy="4287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481C580-E971-481D-A944-DB424A7EAF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4959" b="26488"/>
          <a:stretch/>
        </p:blipFill>
        <p:spPr>
          <a:xfrm>
            <a:off x="11093154" y="6316814"/>
            <a:ext cx="856108" cy="4156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DBF25B-D819-4A30-92EF-3F22B27097F8}"/>
              </a:ext>
            </a:extLst>
          </p:cNvPr>
          <p:cNvCxnSpPr>
            <a:cxnSpLocks/>
          </p:cNvCxnSpPr>
          <p:nvPr userDrawn="1"/>
        </p:nvCxnSpPr>
        <p:spPr>
          <a:xfrm>
            <a:off x="10912415" y="6316814"/>
            <a:ext cx="0" cy="41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9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gradFill>
          <a:gsLst>
            <a:gs pos="0">
              <a:schemeClr val="accent3">
                <a:lumMod val="50000"/>
              </a:schemeClr>
            </a:gs>
            <a:gs pos="31000">
              <a:schemeClr val="accent2">
                <a:lumMod val="90000"/>
                <a:lumOff val="10000"/>
              </a:schemeClr>
            </a:gs>
            <a:gs pos="68000">
              <a:schemeClr val="accent2">
                <a:lumMod val="90000"/>
                <a:lumOff val="1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DEE0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EverCommerce_Logo-white-wgreen.png">
            <a:extLst>
              <a:ext uri="{FF2B5EF4-FFF2-40B4-BE49-F238E27FC236}">
                <a16:creationId xmlns:a16="http://schemas.microsoft.com/office/drawing/2014/main" id="{7892C2C4-8310-C544-BCBF-929A3831B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" y="6382355"/>
            <a:ext cx="2240448" cy="502343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ED78C3C-60CC-41F0-B459-FDCFBE0BBB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2335" y="6316814"/>
            <a:ext cx="841729" cy="4287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F025BE2-7201-43BA-B1B3-E9136A44B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4959" b="26488"/>
          <a:stretch/>
        </p:blipFill>
        <p:spPr>
          <a:xfrm>
            <a:off x="11093154" y="6316814"/>
            <a:ext cx="856108" cy="4156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3B602E-6DA1-47F8-B878-4C861FB9C793}"/>
              </a:ext>
            </a:extLst>
          </p:cNvPr>
          <p:cNvCxnSpPr>
            <a:cxnSpLocks/>
          </p:cNvCxnSpPr>
          <p:nvPr userDrawn="1"/>
        </p:nvCxnSpPr>
        <p:spPr>
          <a:xfrm>
            <a:off x="10912415" y="6316814"/>
            <a:ext cx="0" cy="41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5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gradFill>
          <a:gsLst>
            <a:gs pos="0">
              <a:schemeClr val="tx2">
                <a:lumMod val="75000"/>
                <a:lumOff val="25000"/>
              </a:schemeClr>
            </a:gs>
            <a:gs pos="31000">
              <a:schemeClr val="tx2">
                <a:lumMod val="90000"/>
                <a:lumOff val="10000"/>
              </a:schemeClr>
            </a:gs>
            <a:gs pos="68000">
              <a:schemeClr val="tx2">
                <a:lumMod val="90000"/>
                <a:lumOff val="1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DEE0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EverCommerce_Logo-white-wgreen.png">
            <a:extLst>
              <a:ext uri="{FF2B5EF4-FFF2-40B4-BE49-F238E27FC236}">
                <a16:creationId xmlns:a16="http://schemas.microsoft.com/office/drawing/2014/main" id="{8D6498C9-0E67-314A-BDE5-A7F2D9279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" y="6382355"/>
            <a:ext cx="2240448" cy="502343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F2BACF8-BDF5-4F24-931D-C22D83164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2335" y="6316814"/>
            <a:ext cx="841729" cy="4287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71309CE-D15D-40A3-8293-0024EC02B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4959" b="26488"/>
          <a:stretch/>
        </p:blipFill>
        <p:spPr>
          <a:xfrm>
            <a:off x="11093154" y="6316814"/>
            <a:ext cx="856108" cy="4156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446803-FE02-43D7-8375-56CE6C4E628B}"/>
              </a:ext>
            </a:extLst>
          </p:cNvPr>
          <p:cNvCxnSpPr>
            <a:cxnSpLocks/>
          </p:cNvCxnSpPr>
          <p:nvPr userDrawn="1"/>
        </p:nvCxnSpPr>
        <p:spPr>
          <a:xfrm>
            <a:off x="10912415" y="6316814"/>
            <a:ext cx="0" cy="4156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16175"/>
            <a:ext cx="10363200" cy="12767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33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22979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A448F-7092-4DC8-9E67-A00432439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3580" y="6309716"/>
            <a:ext cx="979927" cy="315285"/>
          </a:xfrm>
          <a:prstGeom prst="rect">
            <a:avLst/>
          </a:prstGeom>
        </p:spPr>
      </p:pic>
      <p:pic>
        <p:nvPicPr>
          <p:cNvPr id="5" name="Picture 4" descr="A picture containing text, sign, tableware, clipart&#10;&#10;Description automatically generated">
            <a:extLst>
              <a:ext uri="{FF2B5EF4-FFF2-40B4-BE49-F238E27FC236}">
                <a16:creationId xmlns:a16="http://schemas.microsoft.com/office/drawing/2014/main" id="{9104FA2C-383B-4620-BF15-04AE20E40A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45978" y="6287770"/>
            <a:ext cx="886039" cy="39531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78C364-79BA-406E-94F8-94E8C619B58B}"/>
              </a:ext>
            </a:extLst>
          </p:cNvPr>
          <p:cNvCxnSpPr>
            <a:cxnSpLocks/>
          </p:cNvCxnSpPr>
          <p:nvPr userDrawn="1"/>
        </p:nvCxnSpPr>
        <p:spPr>
          <a:xfrm>
            <a:off x="10640370" y="6237351"/>
            <a:ext cx="0" cy="460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3785"/>
            <a:ext cx="5384800" cy="4922380"/>
          </a:xfrm>
          <a:prstGeom prst="rect">
            <a:avLst/>
          </a:prstGeom>
        </p:spPr>
        <p:txBody>
          <a:bodyPr/>
          <a:lstStyle>
            <a:lvl1pPr>
              <a:defRPr sz="26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133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3785"/>
            <a:ext cx="5384800" cy="4922380"/>
          </a:xfrm>
          <a:prstGeom prst="rect">
            <a:avLst/>
          </a:prstGeom>
        </p:spPr>
        <p:txBody>
          <a:bodyPr/>
          <a:lstStyle>
            <a:lvl1pPr>
              <a:defRPr sz="26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133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67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867" b="0" i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733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9A5349-F7B9-4E4A-B010-5D2B824E12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7855" y="6433210"/>
            <a:ext cx="979927" cy="315285"/>
          </a:xfrm>
          <a:prstGeom prst="rect">
            <a:avLst/>
          </a:prstGeom>
        </p:spPr>
      </p:pic>
      <p:pic>
        <p:nvPicPr>
          <p:cNvPr id="11" name="Picture 10" descr="A picture containing text, sign, tableware, clipart&#10;&#10;Description automatically generated">
            <a:extLst>
              <a:ext uri="{FF2B5EF4-FFF2-40B4-BE49-F238E27FC236}">
                <a16:creationId xmlns:a16="http://schemas.microsoft.com/office/drawing/2014/main" id="{48BF2E05-7809-4C4A-A1E9-A7D1A3CF29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0253" y="6411264"/>
            <a:ext cx="886039" cy="39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7FDC3C-7625-472B-98BE-25154EB0EAF1}"/>
              </a:ext>
            </a:extLst>
          </p:cNvPr>
          <p:cNvCxnSpPr>
            <a:cxnSpLocks/>
          </p:cNvCxnSpPr>
          <p:nvPr userDrawn="1"/>
        </p:nvCxnSpPr>
        <p:spPr>
          <a:xfrm>
            <a:off x="10554645" y="6360845"/>
            <a:ext cx="0" cy="460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8268"/>
            <a:ext cx="5386917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79103"/>
            <a:ext cx="5386917" cy="4147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133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8268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67" b="1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79103"/>
            <a:ext cx="5389033" cy="41470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133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67" b="0" i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 b="0" i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733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C433853-4554-434E-8916-31F71BCB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9CF900-4EF1-4DBE-86F3-BD134485F1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6905" y="6433210"/>
            <a:ext cx="979927" cy="315285"/>
          </a:xfrm>
          <a:prstGeom prst="rect">
            <a:avLst/>
          </a:prstGeom>
        </p:spPr>
      </p:pic>
      <p:pic>
        <p:nvPicPr>
          <p:cNvPr id="14" name="Picture 13" descr="A picture containing text, sign, tableware, clipart&#10;&#10;Description automatically generated">
            <a:extLst>
              <a:ext uri="{FF2B5EF4-FFF2-40B4-BE49-F238E27FC236}">
                <a16:creationId xmlns:a16="http://schemas.microsoft.com/office/drawing/2014/main" id="{0DDDEA99-9049-4096-B616-D6B2F185D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303" y="6411264"/>
            <a:ext cx="886039" cy="39531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5CE2-CD87-4BBD-95E0-46A47DC05E8F}"/>
              </a:ext>
            </a:extLst>
          </p:cNvPr>
          <p:cNvCxnSpPr>
            <a:cxnSpLocks/>
          </p:cNvCxnSpPr>
          <p:nvPr userDrawn="1"/>
        </p:nvCxnSpPr>
        <p:spPr>
          <a:xfrm>
            <a:off x="10573695" y="6360845"/>
            <a:ext cx="0" cy="460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These materials are private and confidential.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025337"/>
          </a:xfrm>
          <a:prstGeom prst="rect">
            <a:avLst/>
          </a:prstGeom>
          <a:solidFill>
            <a:schemeClr val="tx1">
              <a:lumMod val="10000"/>
              <a:lumOff val="9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200" b="0" i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733" b="0" i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72A2269-7C64-4436-9BC8-AB7C1AB2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595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55DC7F-4C4E-4D7A-86E4-36A792DC6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098" y="6402891"/>
            <a:ext cx="979927" cy="315285"/>
          </a:xfrm>
          <a:prstGeom prst="rect">
            <a:avLst/>
          </a:prstGeom>
        </p:spPr>
      </p:pic>
      <p:pic>
        <p:nvPicPr>
          <p:cNvPr id="10" name="Picture 9" descr="A picture containing text, sign, tableware, clipart&#10;&#10;Description automatically generated">
            <a:extLst>
              <a:ext uri="{FF2B5EF4-FFF2-40B4-BE49-F238E27FC236}">
                <a16:creationId xmlns:a16="http://schemas.microsoft.com/office/drawing/2014/main" id="{6BE11607-5A6E-434B-8A09-608F8F2A28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2496" y="6380945"/>
            <a:ext cx="886039" cy="3953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33E78C-595C-4A77-8D44-FF4C1B29357F}"/>
              </a:ext>
            </a:extLst>
          </p:cNvPr>
          <p:cNvCxnSpPr>
            <a:cxnSpLocks/>
          </p:cNvCxnSpPr>
          <p:nvPr userDrawn="1"/>
        </p:nvCxnSpPr>
        <p:spPr>
          <a:xfrm>
            <a:off x="10486888" y="6330526"/>
            <a:ext cx="0" cy="4600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vercommer-logo-graygreen.png"/>
          <p:cNvPicPr>
            <a:picLocks noChangeAspect="1"/>
          </p:cNvPicPr>
          <p:nvPr userDrawn="1"/>
        </p:nvPicPr>
        <p:blipFill>
          <a:blip r:embed="rId1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4" y="6543559"/>
            <a:ext cx="1894129" cy="19875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C4EECE-B232-0F42-805F-7796DAD4C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6037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These materials are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FD4FB6-32A8-4C48-9A03-C13CC750C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5275" y="6492875"/>
            <a:ext cx="385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57" r:id="rId2"/>
    <p:sldLayoutId id="2147493469" r:id="rId3"/>
    <p:sldLayoutId id="2147493470" r:id="rId4"/>
    <p:sldLayoutId id="2147493471" r:id="rId5"/>
    <p:sldLayoutId id="2147493467" r:id="rId6"/>
    <p:sldLayoutId id="2147493459" r:id="rId7"/>
    <p:sldLayoutId id="2147493460" r:id="rId8"/>
    <p:sldLayoutId id="2147493461" r:id="rId9"/>
    <p:sldLayoutId id="2147493462" r:id="rId10"/>
    <p:sldLayoutId id="2147493463" r:id="rId11"/>
    <p:sldLayoutId id="214749346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D95B-FAFF-4C15-8F3D-FD4A8FF7A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53243"/>
            <a:ext cx="10363200" cy="1074019"/>
          </a:xfrm>
        </p:spPr>
        <p:txBody>
          <a:bodyPr/>
          <a:lstStyle/>
          <a:p>
            <a:r>
              <a:rPr lang="en-US" dirty="0"/>
              <a:t>Q1 2022 QBR’s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6D76-7841-4BA0-9A89-7E2EF5A35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2582" y="6388696"/>
            <a:ext cx="636727" cy="32285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5B85-DA24-4E28-8C6D-1AF33F8B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PSW 2022 Key Growth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7E84-552A-44E1-9AAD-2B44A425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Q4 Quota = $XXX</a:t>
            </a:r>
          </a:p>
          <a:p>
            <a:r>
              <a:rPr lang="en-US" dirty="0"/>
              <a:t>Q4 Finish = $XXX</a:t>
            </a:r>
          </a:p>
          <a:p>
            <a:r>
              <a:rPr lang="en-US" dirty="0"/>
              <a:t>Q4 % </a:t>
            </a:r>
            <a:r>
              <a:rPr lang="en-US" dirty="0">
                <a:solidFill>
                  <a:srgbClr val="00B050"/>
                </a:solidFill>
              </a:rPr>
              <a:t>over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under</a:t>
            </a:r>
            <a:r>
              <a:rPr lang="en-US" dirty="0"/>
              <a:t> goal = $XXX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44A6-A36E-47B6-9BD8-171490E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CF22-E361-466D-96F5-B4FC305D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6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5B85-DA24-4E28-8C6D-1AF33F8B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7E84-552A-44E1-9AAD-2B44A425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Justin </a:t>
            </a:r>
          </a:p>
          <a:p>
            <a:r>
              <a:rPr lang="en-US" dirty="0"/>
              <a:t>Sammy G</a:t>
            </a:r>
          </a:p>
          <a:p>
            <a:r>
              <a:rPr lang="en-US" dirty="0"/>
              <a:t>Doyle</a:t>
            </a:r>
          </a:p>
          <a:p>
            <a:r>
              <a:rPr lang="en-US" dirty="0"/>
              <a:t>Jimmy</a:t>
            </a:r>
          </a:p>
          <a:p>
            <a:r>
              <a:rPr lang="en-US" dirty="0"/>
              <a:t>Steve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44A6-A36E-47B6-9BD8-171490E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CF22-E361-466D-96F5-B4FC305D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5B85-DA24-4E28-8C6D-1AF33F8B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Study– Success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7E84-552A-44E1-9AAD-2B44A425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Company Name</a:t>
            </a:r>
          </a:p>
          <a:p>
            <a:r>
              <a:rPr lang="en-US" dirty="0"/>
              <a:t>Deal Size</a:t>
            </a:r>
          </a:p>
          <a:p>
            <a:r>
              <a:rPr lang="en-US" dirty="0"/>
              <a:t>Product Interest </a:t>
            </a:r>
          </a:p>
          <a:p>
            <a:r>
              <a:rPr lang="en-US" dirty="0"/>
              <a:t>Date Booked </a:t>
            </a:r>
          </a:p>
          <a:p>
            <a:r>
              <a:rPr lang="en-US" dirty="0"/>
              <a:t>MEDDIC Review</a:t>
            </a:r>
          </a:p>
          <a:p>
            <a:r>
              <a:rPr lang="en-US" dirty="0"/>
              <a:t>Deal Roadblocks</a:t>
            </a:r>
          </a:p>
          <a:p>
            <a:r>
              <a:rPr lang="en-US" dirty="0"/>
              <a:t>Other Key Highlights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44A6-A36E-47B6-9BD8-171490E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CF22-E361-466D-96F5-B4FC305D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568BF-FAD7-8344-856E-3361FDA6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 materials are private and confidential.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40AD3-2D5D-5546-8E20-FEA6333C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3C6A8-EDFA-6C49-87E4-A6D2C356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2</a:t>
            </a:fld>
            <a:endParaRPr lang="en-US">
              <a:solidFill>
                <a:schemeClr val="accent3">
                  <a:shade val="75000"/>
                </a:schemeClr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5CF78BE-F076-A84F-B479-DA4021145E8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7070865"/>
              </p:ext>
            </p:extLst>
          </p:nvPr>
        </p:nvGraphicFramePr>
        <p:xfrm>
          <a:off x="795867" y="1269999"/>
          <a:ext cx="10143066" cy="463126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3392310">
                  <a:extLst>
                    <a:ext uri="{9D8B030D-6E8A-4147-A177-3AD203B41FA5}">
                      <a16:colId xmlns:a16="http://schemas.microsoft.com/office/drawing/2014/main" val="1931589199"/>
                    </a:ext>
                  </a:extLst>
                </a:gridCol>
                <a:gridCol w="3375378">
                  <a:extLst>
                    <a:ext uri="{9D8B030D-6E8A-4147-A177-3AD203B41FA5}">
                      <a16:colId xmlns:a16="http://schemas.microsoft.com/office/drawing/2014/main" val="4063446907"/>
                    </a:ext>
                  </a:extLst>
                </a:gridCol>
                <a:gridCol w="3375378">
                  <a:extLst>
                    <a:ext uri="{9D8B030D-6E8A-4147-A177-3AD203B41FA5}">
                      <a16:colId xmlns:a16="http://schemas.microsoft.com/office/drawing/2014/main" val="106792856"/>
                    </a:ext>
                  </a:extLst>
                </a:gridCol>
              </a:tblGrid>
              <a:tr h="4487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Presenter</a:t>
                      </a:r>
                      <a:endParaRPr lang="en-US" sz="14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Topic</a:t>
                      </a:r>
                      <a:endParaRPr lang="en-US" sz="14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Time</a:t>
                      </a:r>
                      <a:endParaRPr lang="en-US" sz="14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0836795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Justin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2021 Recap &amp; 2022 Goals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Minutes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8363736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Aaron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State of the Business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Minutes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2655334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Aaron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MEDDIC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 Minutes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8532039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Justin, Jimmy, John, Sam, Steve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Case Studies 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50 Minutes (10 min each person)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4409727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Sam </a:t>
                      </a:r>
                      <a:r>
                        <a:rPr lang="en-US" sz="1100" b="1" cap="none" spc="50" dirty="0" err="1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Gambatese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Forecast and Commitment Review 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45 Minutes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4421586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John Doyle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Forecast and Commitment Review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45 Minutes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352308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Jimmy Maxwell 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Forecast and Commitment Review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45 Minutes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8793586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Steven Fetherston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AE and SE Best Practices and Improvements for 2022</a:t>
                      </a:r>
                      <a:endParaRPr lang="en-US" sz="1000" b="1" cap="none" spc="5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none" spc="50" dirty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 Minutes </a:t>
                      </a:r>
                      <a:endParaRPr lang="en-US" sz="10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017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3D54-3215-0A42-925C-D1E93182B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Justin </a:t>
            </a:r>
            <a:r>
              <a:rPr lang="en-US" dirty="0" err="1"/>
              <a:t>DeBaggis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03C62-BA6C-D34D-96A5-8DAA518C8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 Recap | 2022 Initiatives</a:t>
            </a:r>
          </a:p>
        </p:txBody>
      </p:sp>
    </p:spTree>
    <p:extLst>
      <p:ext uri="{BB962C8B-B14F-4D97-AF65-F5344CB8AC3E}">
        <p14:creationId xmlns:p14="http://schemas.microsoft.com/office/powerpoint/2010/main" val="29629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5B85-DA24-4E28-8C6D-1AF33F8B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PSW 2021 PERFORMANCE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7E84-552A-44E1-9AAD-2B44A425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Q4 Quota = $XXX</a:t>
            </a:r>
          </a:p>
          <a:p>
            <a:r>
              <a:rPr lang="en-US" dirty="0"/>
              <a:t>Q4 Finish = $XXX</a:t>
            </a:r>
          </a:p>
          <a:p>
            <a:r>
              <a:rPr lang="en-US" dirty="0"/>
              <a:t>Q4 % </a:t>
            </a:r>
            <a:r>
              <a:rPr lang="en-US" dirty="0">
                <a:solidFill>
                  <a:srgbClr val="00B050"/>
                </a:solidFill>
              </a:rPr>
              <a:t>over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under</a:t>
            </a:r>
            <a:r>
              <a:rPr lang="en-US" dirty="0"/>
              <a:t> goal = $XXX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44A6-A36E-47B6-9BD8-171490E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CF22-E361-466D-96F5-B4FC305D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5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5B85-DA24-4E28-8C6D-1AF33F8B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3029"/>
            <a:ext cx="10972800" cy="750697"/>
          </a:xfrm>
        </p:spPr>
        <p:txBody>
          <a:bodyPr anchor="ctr">
            <a:normAutofit/>
          </a:bodyPr>
          <a:lstStyle/>
          <a:p>
            <a:r>
              <a:rPr lang="en-US" dirty="0"/>
              <a:t>PSW 2022 Key Growth Initiatives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62F93-D02D-0A43-9EDD-908CBF611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8" b="11724"/>
          <a:stretch/>
        </p:blipFill>
        <p:spPr>
          <a:xfrm>
            <a:off x="609600" y="1305801"/>
            <a:ext cx="10972800" cy="4820364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44A6-A36E-47B6-9BD8-171490E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499170"/>
            <a:ext cx="3860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CF22-E361-466D-96F5-B4FC305D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5595" y="6492875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66355A-084C-D24E-9AD2-7E4FC41EA627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5B85-DA24-4E28-8C6D-1AF33F8B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PSW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7E84-552A-44E1-9AAD-2B44A425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Territory Plans </a:t>
            </a:r>
          </a:p>
          <a:p>
            <a:pPr lvl="1"/>
            <a:r>
              <a:rPr lang="en-US" dirty="0"/>
              <a:t>Completion Due Date:</a:t>
            </a:r>
          </a:p>
          <a:p>
            <a:pPr lvl="1"/>
            <a:r>
              <a:rPr lang="en-US" dirty="0"/>
              <a:t>Presentation to Group:</a:t>
            </a:r>
          </a:p>
          <a:p>
            <a:r>
              <a:rPr lang="en-US" dirty="0"/>
              <a:t>Quota: 3.35mm </a:t>
            </a:r>
          </a:p>
          <a:p>
            <a:pPr lvl="1"/>
            <a:r>
              <a:rPr lang="en-US" dirty="0"/>
              <a:t>Jimmy Maxwell: 1.3mm</a:t>
            </a:r>
          </a:p>
          <a:p>
            <a:pPr lvl="1"/>
            <a:r>
              <a:rPr lang="en-US" dirty="0"/>
              <a:t>John Doyle: 1.3mm</a:t>
            </a:r>
          </a:p>
          <a:p>
            <a:pPr lvl="1"/>
            <a:r>
              <a:rPr lang="en-US" dirty="0"/>
              <a:t>Steve Coughlin: 750k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44A6-A36E-47B6-9BD8-171490E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CF22-E361-466D-96F5-B4FC305D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3D54-3215-0A42-925C-D1E93182B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Aaron </a:t>
            </a:r>
            <a:r>
              <a:rPr lang="en-US" dirty="0" err="1"/>
              <a:t>Sandager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03C62-BA6C-D34D-96A5-8DAA518C8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 of Business | MEDDIC</a:t>
            </a:r>
          </a:p>
        </p:txBody>
      </p:sp>
    </p:spTree>
    <p:extLst>
      <p:ext uri="{BB962C8B-B14F-4D97-AF65-F5344CB8AC3E}">
        <p14:creationId xmlns:p14="http://schemas.microsoft.com/office/powerpoint/2010/main" val="41453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5B85-DA24-4E28-8C6D-1AF33F8B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OF THE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7E84-552A-44E1-9AAD-2B44A425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Q4 Quota = $XXX</a:t>
            </a:r>
          </a:p>
          <a:p>
            <a:r>
              <a:rPr lang="en-US" dirty="0"/>
              <a:t>Q4 Finish = $XXX</a:t>
            </a:r>
          </a:p>
          <a:p>
            <a:r>
              <a:rPr lang="en-US" dirty="0"/>
              <a:t>Q4 % </a:t>
            </a:r>
            <a:r>
              <a:rPr lang="en-US" dirty="0">
                <a:solidFill>
                  <a:srgbClr val="00B050"/>
                </a:solidFill>
              </a:rPr>
              <a:t>over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under</a:t>
            </a:r>
            <a:r>
              <a:rPr lang="en-US" dirty="0"/>
              <a:t> goal = $XXX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44A6-A36E-47B6-9BD8-171490E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CF22-E361-466D-96F5-B4FC305D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7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5B85-DA24-4E28-8C6D-1AF33F8B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37E84-552A-44E1-9AAD-2B44A425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Q4 Quota = $XXX</a:t>
            </a:r>
          </a:p>
          <a:p>
            <a:r>
              <a:rPr lang="en-US" dirty="0"/>
              <a:t>Q4 Finish = $XXX</a:t>
            </a:r>
          </a:p>
          <a:p>
            <a:r>
              <a:rPr lang="en-US" dirty="0"/>
              <a:t>Q4 % </a:t>
            </a:r>
            <a:r>
              <a:rPr lang="en-US" dirty="0">
                <a:solidFill>
                  <a:srgbClr val="00B050"/>
                </a:solidFill>
              </a:rPr>
              <a:t>over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under</a:t>
            </a:r>
            <a:r>
              <a:rPr lang="en-US" dirty="0"/>
              <a:t> goal = $XXX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644A6-A36E-47B6-9BD8-171490EC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 materials are private and confidential.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CF22-E361-466D-96F5-B4FC305D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8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C NEW3">
      <a:dk1>
        <a:srgbClr val="252533"/>
      </a:dk1>
      <a:lt1>
        <a:sysClr val="window" lastClr="FFFFFF"/>
      </a:lt1>
      <a:dk2>
        <a:srgbClr val="252533"/>
      </a:dk2>
      <a:lt2>
        <a:srgbClr val="F8F8F8"/>
      </a:lt2>
      <a:accent1>
        <a:srgbClr val="178E5E"/>
      </a:accent1>
      <a:accent2>
        <a:srgbClr val="0D2D4E"/>
      </a:accent2>
      <a:accent3>
        <a:srgbClr val="27A2FF"/>
      </a:accent3>
      <a:accent4>
        <a:srgbClr val="2CEA9E"/>
      </a:accent4>
      <a:accent5>
        <a:srgbClr val="FD6024"/>
      </a:accent5>
      <a:accent6>
        <a:srgbClr val="E23A1F"/>
      </a:accent6>
      <a:hlink>
        <a:srgbClr val="27A2FF"/>
      </a:hlink>
      <a:folHlink>
        <a:srgbClr val="914A94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5000"/>
            <a:lumOff val="75000"/>
          </a:schemeClr>
        </a:solidFill>
        <a:ln>
          <a:noFill/>
        </a:ln>
        <a:effectLst/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_PPT_Template_2.12.2018-3" id="{E9F2B2C7-F48C-453D-9031-21869D55C7FD}" vid="{E8A9B99A-09E5-4C81-B9CB-E73C4C3F9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FDB2E423844D91B51A4EE7C467D8" ma:contentTypeVersion="26" ma:contentTypeDescription="Create a new document." ma:contentTypeScope="" ma:versionID="fbde3c444f0cb21ab8b2299b42250f66">
  <xsd:schema xmlns:xsd="http://www.w3.org/2001/XMLSchema" xmlns:xs="http://www.w3.org/2001/XMLSchema" xmlns:p="http://schemas.microsoft.com/office/2006/metadata/properties" xmlns:ns2="06833ec7-bc81-4bdc-822a-9db94dab13b1" xmlns:ns3="628d6d76-8410-4f89-b8f5-1ec9c11a97db" targetNamespace="http://schemas.microsoft.com/office/2006/metadata/properties" ma:root="true" ma:fieldsID="ba72bd5118a818abec928c66b553b576" ns2:_="" ns3:_="">
    <xsd:import namespace="06833ec7-bc81-4bdc-822a-9db94dab13b1"/>
    <xsd:import namespace="628d6d76-8410-4f89-b8f5-1ec9c11a97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33ec7-bc81-4bdc-822a-9db94dab1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description="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6d76-8410-4f89-b8f5-1ec9c11a97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E4414-D78A-461F-8C20-C97B812E7AA5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999d2712-b509-44da-b008-f56550fd7589"/>
    <ds:schemaRef ds:uri="25320d48-608b-4c36-bbf7-3f86424f7044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EC_PPT_Template_2.12.2018-3</Template>
  <TotalTime>3448</TotalTime>
  <Words>319</Words>
  <Application>Microsoft Macintosh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News Gothic MT</vt:lpstr>
      <vt:lpstr>Open Sans</vt:lpstr>
      <vt:lpstr>Open Sans Light</vt:lpstr>
      <vt:lpstr>Office Theme</vt:lpstr>
      <vt:lpstr>Q1 2022 QBR’s</vt:lpstr>
      <vt:lpstr>Agenda</vt:lpstr>
      <vt:lpstr>Justin DeBaggis</vt:lpstr>
      <vt:lpstr>PSW 2021 PERFORMANCE REVIEW</vt:lpstr>
      <vt:lpstr>PSW 2022 Key Growth Initiatives</vt:lpstr>
      <vt:lpstr>PSW 2022</vt:lpstr>
      <vt:lpstr>Aaron Sandager</vt:lpstr>
      <vt:lpstr>STATE OF THE BUSINESS</vt:lpstr>
      <vt:lpstr>MEDDIC</vt:lpstr>
      <vt:lpstr>PSW 2022 Key Growth Initiatives</vt:lpstr>
      <vt:lpstr>REP PRESENTATIONS</vt:lpstr>
      <vt:lpstr>Case Study– Success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 Graham</dc:creator>
  <cp:lastModifiedBy>Justin DeBaggis</cp:lastModifiedBy>
  <cp:revision>32</cp:revision>
  <cp:lastPrinted>2018-03-06T18:31:37Z</cp:lastPrinted>
  <dcterms:created xsi:type="dcterms:W3CDTF">2018-04-05T15:23:51Z</dcterms:created>
  <dcterms:modified xsi:type="dcterms:W3CDTF">2022-02-08T15:27:33Z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0x010100E188FDB2E423844D91B51A4EE7C467D8</vt:lpwstr>
  </property>
  <property fmtid="{D5CDD505-2E9C-101B-9397-08002B2CF9AE}" pid="3" name="Order">
    <vt:r8>12300</vt:r8>
  </property>
  <property fmtid="{D5CDD505-2E9C-101B-9397-08002B2CF9AE}" pid="4" name="_ExtendedDescription">
    <vt:lpwstr/>
  </property>
</Properties>
</file>