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55" r:id="rId2"/>
  </p:sldMasterIdLst>
  <p:notesMasterIdLst>
    <p:notesMasterId r:id="rId21"/>
  </p:notesMasterIdLst>
  <p:handoutMasterIdLst>
    <p:handoutMasterId r:id="rId22"/>
  </p:handoutMasterIdLst>
  <p:sldIdLst>
    <p:sldId id="256" r:id="rId3"/>
    <p:sldId id="3388" r:id="rId4"/>
    <p:sldId id="3378" r:id="rId5"/>
    <p:sldId id="3385" r:id="rId6"/>
    <p:sldId id="3386" r:id="rId7"/>
    <p:sldId id="3387" r:id="rId8"/>
    <p:sldId id="3389" r:id="rId9"/>
    <p:sldId id="3384" r:id="rId10"/>
    <p:sldId id="3379" r:id="rId11"/>
    <p:sldId id="3380" r:id="rId12"/>
    <p:sldId id="3381" r:id="rId13"/>
    <p:sldId id="3391" r:id="rId14"/>
    <p:sldId id="3392" r:id="rId15"/>
    <p:sldId id="3393" r:id="rId16"/>
    <p:sldId id="3394" r:id="rId17"/>
    <p:sldId id="3395" r:id="rId18"/>
    <p:sldId id="3396" r:id="rId19"/>
    <p:sldId id="33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0C9E68-E2FF-42EE-816C-D827ABB8062A}">
          <p14:sldIdLst>
            <p14:sldId id="256"/>
            <p14:sldId id="3388"/>
            <p14:sldId id="3378"/>
            <p14:sldId id="3385"/>
            <p14:sldId id="3386"/>
            <p14:sldId id="3387"/>
            <p14:sldId id="3389"/>
            <p14:sldId id="3384"/>
            <p14:sldId id="3379"/>
            <p14:sldId id="3380"/>
            <p14:sldId id="3381"/>
            <p14:sldId id="3391"/>
            <p14:sldId id="3392"/>
            <p14:sldId id="3393"/>
            <p14:sldId id="3394"/>
            <p14:sldId id="3395"/>
            <p14:sldId id="3396"/>
            <p14:sldId id="33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F35"/>
    <a:srgbClr val="CACACA"/>
    <a:srgbClr val="393949"/>
    <a:srgbClr val="A20000"/>
    <a:srgbClr val="802929"/>
    <a:srgbClr val="124B80"/>
    <a:srgbClr val="124A80"/>
    <a:srgbClr val="77797B"/>
    <a:srgbClr val="005796"/>
    <a:srgbClr val="828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82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76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4-4217-9465-3A91B8820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64-4217-9465-3A91B8820E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64-4217-9465-3A91B8820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C-4221-AE8F-54E162D45C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C-4221-AE8F-54E162D45C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C-4221-AE8F-54E162D4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638-4D0D-8FF9-EBD507DA688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38-4D0D-8FF9-EBD507DA688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638-4D0D-8FF9-EBD507DA688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38-4D0D-8FF9-EBD507DA68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AB0146A-A77A-4369-98AB-E6EF81DD3EB3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602E2550-0FDB-4179-A290-3B1F81F61584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638-4D0D-8FF9-EBD507DA68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6C1AC3-8927-4221-AD02-A71BF3A61CE3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763715BA-BA57-4633-B637-928D86B6AC3B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38-4D0D-8FF9-EBD507DA68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33D7D3-09CE-43F8-BD2C-9417A8A5E4EE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3BCB2E36-18B5-401A-8181-BAE94C4121B2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38-4D0D-8FF9-EBD507DA68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C2A148-4B1E-4915-8DDA-F4C927BB29BD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761A0E11-6509-4B86-87DE-4FEC266D3C0E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38-4D0D-8FF9-EBD507DA6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8-4D0D-8FF9-EBD507DA68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4-4217-9465-3A91B8820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64-4217-9465-3A91B8820E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64-4217-9465-3A91B8820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C-4221-AE8F-54E162D45C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C-4221-AE8F-54E162D45C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C-4221-AE8F-54E162D4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638-4D0D-8FF9-EBD507DA688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38-4D0D-8FF9-EBD507DA688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638-4D0D-8FF9-EBD507DA688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38-4D0D-8FF9-EBD507DA68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AB0146A-A77A-4369-98AB-E6EF81DD3EB3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602E2550-0FDB-4179-A290-3B1F81F61584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638-4D0D-8FF9-EBD507DA68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6C1AC3-8927-4221-AD02-A71BF3A61CE3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763715BA-BA57-4633-B637-928D86B6AC3B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38-4D0D-8FF9-EBD507DA68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33D7D3-09CE-43F8-BD2C-9417A8A5E4EE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3BCB2E36-18B5-401A-8181-BAE94C4121B2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38-4D0D-8FF9-EBD507DA68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C2A148-4B1E-4915-8DDA-F4C927BB29BD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761A0E11-6509-4B86-87DE-4FEC266D3C0E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38-4D0D-8FF9-EBD507DA6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8-4D0D-8FF9-EBD507DA68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E186E3-7808-466D-B72A-341365C5B7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0F4F0-31EB-4A25-A6F5-3F2C92106D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257E9-BB2A-4393-BD81-73D1BD43A880}" type="datetimeFigureOut">
              <a:rPr lang="en-US" smtClean="0"/>
              <a:t>8/3/21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D6B7F-02ED-4636-BFCD-1067393A62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B7C5F-4D76-4157-B899-35E8F0D899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6C72D-9674-4074-84C3-6F0AA102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40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5E817-AEEC-4031-B6ED-86F0400A5148}" type="datetimeFigureOut">
              <a:rPr lang="en-US" smtClean="0"/>
              <a:t>8/3/21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FD1A2-2F7C-4C94-BEFB-1A86EA83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svg"/><Relationship Id="rId21" Type="http://schemas.openxmlformats.org/officeDocument/2006/relationships/image" Target="../media/image36.svg"/><Relationship Id="rId34" Type="http://schemas.openxmlformats.org/officeDocument/2006/relationships/image" Target="../media/image49.png"/><Relationship Id="rId42" Type="http://schemas.openxmlformats.org/officeDocument/2006/relationships/chart" Target="../charts/chart2.xml"/><Relationship Id="rId47" Type="http://schemas.openxmlformats.org/officeDocument/2006/relationships/image" Target="../media/image61.png"/><Relationship Id="rId50" Type="http://schemas.openxmlformats.org/officeDocument/2006/relationships/image" Target="../media/image64.svg"/><Relationship Id="rId55" Type="http://schemas.openxmlformats.org/officeDocument/2006/relationships/image" Target="../media/image69.png"/><Relationship Id="rId63" Type="http://schemas.openxmlformats.org/officeDocument/2006/relationships/chart" Target="../charts/chart3.xml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9" Type="http://schemas.openxmlformats.org/officeDocument/2006/relationships/image" Target="../media/image44.svg"/><Relationship Id="rId11" Type="http://schemas.openxmlformats.org/officeDocument/2006/relationships/image" Target="../media/image26.sv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svg"/><Relationship Id="rId40" Type="http://schemas.openxmlformats.org/officeDocument/2006/relationships/image" Target="../media/image55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image" Target="../media/image72.svg"/><Relationship Id="rId5" Type="http://schemas.openxmlformats.org/officeDocument/2006/relationships/image" Target="../media/image20.svg"/><Relationship Id="rId61" Type="http://schemas.openxmlformats.org/officeDocument/2006/relationships/image" Target="../media/image75.png"/><Relationship Id="rId19" Type="http://schemas.openxmlformats.org/officeDocument/2006/relationships/image" Target="../media/image34.sv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svg"/><Relationship Id="rId30" Type="http://schemas.openxmlformats.org/officeDocument/2006/relationships/image" Target="../media/image45.png"/><Relationship Id="rId35" Type="http://schemas.openxmlformats.org/officeDocument/2006/relationships/image" Target="../media/image50.svg"/><Relationship Id="rId43" Type="http://schemas.openxmlformats.org/officeDocument/2006/relationships/image" Target="../media/image57.png"/><Relationship Id="rId48" Type="http://schemas.openxmlformats.org/officeDocument/2006/relationships/image" Target="../media/image62.svg"/><Relationship Id="rId56" Type="http://schemas.openxmlformats.org/officeDocument/2006/relationships/image" Target="../media/image70.svg"/><Relationship Id="rId8" Type="http://schemas.openxmlformats.org/officeDocument/2006/relationships/image" Target="../media/image23.png"/><Relationship Id="rId51" Type="http://schemas.openxmlformats.org/officeDocument/2006/relationships/image" Target="../media/image65.png"/><Relationship Id="rId3" Type="http://schemas.openxmlformats.org/officeDocument/2006/relationships/image" Target="../media/image18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5" Type="http://schemas.openxmlformats.org/officeDocument/2006/relationships/image" Target="../media/image40.svg"/><Relationship Id="rId33" Type="http://schemas.openxmlformats.org/officeDocument/2006/relationships/image" Target="../media/image48.svg"/><Relationship Id="rId38" Type="http://schemas.openxmlformats.org/officeDocument/2006/relationships/image" Target="../media/image53.png"/><Relationship Id="rId46" Type="http://schemas.openxmlformats.org/officeDocument/2006/relationships/image" Target="../media/image60.svg"/><Relationship Id="rId59" Type="http://schemas.openxmlformats.org/officeDocument/2006/relationships/image" Target="../media/image73.png"/><Relationship Id="rId20" Type="http://schemas.openxmlformats.org/officeDocument/2006/relationships/image" Target="../media/image35.png"/><Relationship Id="rId41" Type="http://schemas.openxmlformats.org/officeDocument/2006/relationships/image" Target="../media/image56.svg"/><Relationship Id="rId54" Type="http://schemas.openxmlformats.org/officeDocument/2006/relationships/image" Target="../media/image68.svg"/><Relationship Id="rId62" Type="http://schemas.openxmlformats.org/officeDocument/2006/relationships/image" Target="../media/image7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3.png"/><Relationship Id="rId57" Type="http://schemas.openxmlformats.org/officeDocument/2006/relationships/image" Target="../media/image71.png"/><Relationship Id="rId10" Type="http://schemas.openxmlformats.org/officeDocument/2006/relationships/image" Target="../media/image25.png"/><Relationship Id="rId31" Type="http://schemas.openxmlformats.org/officeDocument/2006/relationships/image" Target="../media/image46.svg"/><Relationship Id="rId44" Type="http://schemas.openxmlformats.org/officeDocument/2006/relationships/image" Target="../media/image58.svg"/><Relationship Id="rId52" Type="http://schemas.openxmlformats.org/officeDocument/2006/relationships/image" Target="../media/image66.svg"/><Relationship Id="rId60" Type="http://schemas.openxmlformats.org/officeDocument/2006/relationships/image" Target="../media/image7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sv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78.svg"/><Relationship Id="rId21" Type="http://schemas.openxmlformats.org/officeDocument/2006/relationships/image" Target="../media/image96.svg"/><Relationship Id="rId7" Type="http://schemas.openxmlformats.org/officeDocument/2006/relationships/image" Target="../media/image82.svg"/><Relationship Id="rId12" Type="http://schemas.openxmlformats.org/officeDocument/2006/relationships/image" Target="../media/image87.png"/><Relationship Id="rId17" Type="http://schemas.openxmlformats.org/officeDocument/2006/relationships/image" Target="../media/image92.svg"/><Relationship Id="rId25" Type="http://schemas.openxmlformats.org/officeDocument/2006/relationships/image" Target="../media/image100.sv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10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1.png"/><Relationship Id="rId11" Type="http://schemas.openxmlformats.org/officeDocument/2006/relationships/image" Target="../media/image86.svg"/><Relationship Id="rId24" Type="http://schemas.openxmlformats.org/officeDocument/2006/relationships/image" Target="../media/image99.png"/><Relationship Id="rId5" Type="http://schemas.openxmlformats.org/officeDocument/2006/relationships/image" Target="../media/image80.svg"/><Relationship Id="rId15" Type="http://schemas.openxmlformats.org/officeDocument/2006/relationships/image" Target="../media/image90.svg"/><Relationship Id="rId23" Type="http://schemas.openxmlformats.org/officeDocument/2006/relationships/image" Target="../media/image98.svg"/><Relationship Id="rId28" Type="http://schemas.openxmlformats.org/officeDocument/2006/relationships/image" Target="../media/image103.png"/><Relationship Id="rId10" Type="http://schemas.openxmlformats.org/officeDocument/2006/relationships/image" Target="../media/image85.png"/><Relationship Id="rId19" Type="http://schemas.openxmlformats.org/officeDocument/2006/relationships/image" Target="../media/image94.svg"/><Relationship Id="rId31" Type="http://schemas.openxmlformats.org/officeDocument/2006/relationships/image" Target="../media/image106.svg"/><Relationship Id="rId4" Type="http://schemas.openxmlformats.org/officeDocument/2006/relationships/image" Target="../media/image79.png"/><Relationship Id="rId9" Type="http://schemas.openxmlformats.org/officeDocument/2006/relationships/image" Target="../media/image84.sv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svg"/><Relationship Id="rId30" Type="http://schemas.openxmlformats.org/officeDocument/2006/relationships/image" Target="../media/image10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18" Type="http://schemas.openxmlformats.org/officeDocument/2006/relationships/image" Target="../media/image117.png"/><Relationship Id="rId26" Type="http://schemas.openxmlformats.org/officeDocument/2006/relationships/image" Target="../media/image121.png"/><Relationship Id="rId39" Type="http://schemas.openxmlformats.org/officeDocument/2006/relationships/image" Target="../media/image54.svg"/><Relationship Id="rId21" Type="http://schemas.openxmlformats.org/officeDocument/2006/relationships/image" Target="../media/image36.svg"/><Relationship Id="rId34" Type="http://schemas.openxmlformats.org/officeDocument/2006/relationships/image" Target="../media/image125.png"/><Relationship Id="rId42" Type="http://schemas.openxmlformats.org/officeDocument/2006/relationships/chart" Target="../charts/chart5.xml"/><Relationship Id="rId47" Type="http://schemas.openxmlformats.org/officeDocument/2006/relationships/image" Target="../media/image131.png"/><Relationship Id="rId50" Type="http://schemas.openxmlformats.org/officeDocument/2006/relationships/image" Target="../media/image64.svg"/><Relationship Id="rId55" Type="http://schemas.openxmlformats.org/officeDocument/2006/relationships/image" Target="../media/image135.png"/><Relationship Id="rId63" Type="http://schemas.openxmlformats.org/officeDocument/2006/relationships/chart" Target="../charts/chart6.xml"/><Relationship Id="rId7" Type="http://schemas.openxmlformats.org/officeDocument/2006/relationships/image" Target="../media/image22.svg"/><Relationship Id="rId2" Type="http://schemas.openxmlformats.org/officeDocument/2006/relationships/image" Target="../media/image109.png"/><Relationship Id="rId16" Type="http://schemas.openxmlformats.org/officeDocument/2006/relationships/image" Target="../media/image116.png"/><Relationship Id="rId29" Type="http://schemas.openxmlformats.org/officeDocument/2006/relationships/image" Target="../media/image44.svg"/><Relationship Id="rId11" Type="http://schemas.openxmlformats.org/officeDocument/2006/relationships/image" Target="../media/image26.svg"/><Relationship Id="rId24" Type="http://schemas.openxmlformats.org/officeDocument/2006/relationships/image" Target="../media/image120.png"/><Relationship Id="rId32" Type="http://schemas.openxmlformats.org/officeDocument/2006/relationships/image" Target="../media/image124.png"/><Relationship Id="rId37" Type="http://schemas.openxmlformats.org/officeDocument/2006/relationships/image" Target="../media/image52.svg"/><Relationship Id="rId40" Type="http://schemas.openxmlformats.org/officeDocument/2006/relationships/image" Target="../media/image128.png"/><Relationship Id="rId45" Type="http://schemas.openxmlformats.org/officeDocument/2006/relationships/image" Target="../media/image130.png"/><Relationship Id="rId53" Type="http://schemas.openxmlformats.org/officeDocument/2006/relationships/image" Target="../media/image134.png"/><Relationship Id="rId58" Type="http://schemas.openxmlformats.org/officeDocument/2006/relationships/image" Target="../media/image72.svg"/><Relationship Id="rId5" Type="http://schemas.openxmlformats.org/officeDocument/2006/relationships/image" Target="../media/image20.svg"/><Relationship Id="rId61" Type="http://schemas.openxmlformats.org/officeDocument/2006/relationships/image" Target="../media/image138.png"/><Relationship Id="rId19" Type="http://schemas.openxmlformats.org/officeDocument/2006/relationships/image" Target="../media/image34.svg"/><Relationship Id="rId14" Type="http://schemas.openxmlformats.org/officeDocument/2006/relationships/image" Target="../media/image115.png"/><Relationship Id="rId22" Type="http://schemas.openxmlformats.org/officeDocument/2006/relationships/image" Target="../media/image119.png"/><Relationship Id="rId27" Type="http://schemas.openxmlformats.org/officeDocument/2006/relationships/image" Target="../media/image42.svg"/><Relationship Id="rId30" Type="http://schemas.openxmlformats.org/officeDocument/2006/relationships/image" Target="../media/image123.png"/><Relationship Id="rId35" Type="http://schemas.openxmlformats.org/officeDocument/2006/relationships/image" Target="../media/image50.svg"/><Relationship Id="rId43" Type="http://schemas.openxmlformats.org/officeDocument/2006/relationships/image" Target="../media/image129.png"/><Relationship Id="rId48" Type="http://schemas.openxmlformats.org/officeDocument/2006/relationships/image" Target="../media/image62.svg"/><Relationship Id="rId56" Type="http://schemas.openxmlformats.org/officeDocument/2006/relationships/image" Target="../media/image70.svg"/><Relationship Id="rId8" Type="http://schemas.openxmlformats.org/officeDocument/2006/relationships/image" Target="../media/image112.png"/><Relationship Id="rId51" Type="http://schemas.openxmlformats.org/officeDocument/2006/relationships/image" Target="../media/image133.png"/><Relationship Id="rId3" Type="http://schemas.openxmlformats.org/officeDocument/2006/relationships/image" Target="../media/image18.svg"/><Relationship Id="rId12" Type="http://schemas.openxmlformats.org/officeDocument/2006/relationships/image" Target="../media/image114.png"/><Relationship Id="rId17" Type="http://schemas.openxmlformats.org/officeDocument/2006/relationships/image" Target="../media/image32.svg"/><Relationship Id="rId25" Type="http://schemas.openxmlformats.org/officeDocument/2006/relationships/image" Target="../media/image40.svg"/><Relationship Id="rId33" Type="http://schemas.openxmlformats.org/officeDocument/2006/relationships/image" Target="../media/image48.svg"/><Relationship Id="rId38" Type="http://schemas.openxmlformats.org/officeDocument/2006/relationships/image" Target="../media/image127.png"/><Relationship Id="rId46" Type="http://schemas.openxmlformats.org/officeDocument/2006/relationships/image" Target="../media/image60.svg"/><Relationship Id="rId59" Type="http://schemas.openxmlformats.org/officeDocument/2006/relationships/image" Target="../media/image137.png"/><Relationship Id="rId20" Type="http://schemas.openxmlformats.org/officeDocument/2006/relationships/image" Target="../media/image118.png"/><Relationship Id="rId41" Type="http://schemas.openxmlformats.org/officeDocument/2006/relationships/image" Target="../media/image56.svg"/><Relationship Id="rId54" Type="http://schemas.openxmlformats.org/officeDocument/2006/relationships/image" Target="../media/image68.svg"/><Relationship Id="rId62" Type="http://schemas.openxmlformats.org/officeDocument/2006/relationships/image" Target="../media/image76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1.pn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28" Type="http://schemas.openxmlformats.org/officeDocument/2006/relationships/image" Target="../media/image122.png"/><Relationship Id="rId36" Type="http://schemas.openxmlformats.org/officeDocument/2006/relationships/image" Target="../media/image126.png"/><Relationship Id="rId49" Type="http://schemas.openxmlformats.org/officeDocument/2006/relationships/image" Target="../media/image132.png"/><Relationship Id="rId57" Type="http://schemas.openxmlformats.org/officeDocument/2006/relationships/image" Target="../media/image136.png"/><Relationship Id="rId10" Type="http://schemas.openxmlformats.org/officeDocument/2006/relationships/image" Target="../media/image113.png"/><Relationship Id="rId31" Type="http://schemas.openxmlformats.org/officeDocument/2006/relationships/image" Target="../media/image46.svg"/><Relationship Id="rId44" Type="http://schemas.openxmlformats.org/officeDocument/2006/relationships/image" Target="../media/image58.svg"/><Relationship Id="rId52" Type="http://schemas.openxmlformats.org/officeDocument/2006/relationships/image" Target="../media/image66.svg"/><Relationship Id="rId60" Type="http://schemas.openxmlformats.org/officeDocument/2006/relationships/image" Target="../media/image74.svg"/><Relationship Id="rId4" Type="http://schemas.openxmlformats.org/officeDocument/2006/relationships/image" Target="../media/image110.png"/><Relationship Id="rId9" Type="http://schemas.openxmlformats.org/officeDocument/2006/relationships/image" Target="../media/image2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88.svg"/><Relationship Id="rId18" Type="http://schemas.openxmlformats.org/officeDocument/2006/relationships/image" Target="../media/image147.png"/><Relationship Id="rId26" Type="http://schemas.openxmlformats.org/officeDocument/2006/relationships/image" Target="../media/image151.png"/><Relationship Id="rId3" Type="http://schemas.openxmlformats.org/officeDocument/2006/relationships/image" Target="../media/image78.svg"/><Relationship Id="rId21" Type="http://schemas.openxmlformats.org/officeDocument/2006/relationships/image" Target="../media/image96.svg"/><Relationship Id="rId7" Type="http://schemas.openxmlformats.org/officeDocument/2006/relationships/image" Target="../media/image82.svg"/><Relationship Id="rId12" Type="http://schemas.openxmlformats.org/officeDocument/2006/relationships/image" Target="../media/image144.png"/><Relationship Id="rId17" Type="http://schemas.openxmlformats.org/officeDocument/2006/relationships/image" Target="../media/image92.svg"/><Relationship Id="rId25" Type="http://schemas.openxmlformats.org/officeDocument/2006/relationships/image" Target="../media/image100.svg"/><Relationship Id="rId2" Type="http://schemas.openxmlformats.org/officeDocument/2006/relationships/image" Target="../media/image139.png"/><Relationship Id="rId16" Type="http://schemas.openxmlformats.org/officeDocument/2006/relationships/image" Target="../media/image146.png"/><Relationship Id="rId20" Type="http://schemas.openxmlformats.org/officeDocument/2006/relationships/image" Target="../media/image148.png"/><Relationship Id="rId29" Type="http://schemas.openxmlformats.org/officeDocument/2006/relationships/image" Target="../media/image104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1.png"/><Relationship Id="rId11" Type="http://schemas.openxmlformats.org/officeDocument/2006/relationships/image" Target="../media/image86.svg"/><Relationship Id="rId24" Type="http://schemas.openxmlformats.org/officeDocument/2006/relationships/image" Target="../media/image150.png"/><Relationship Id="rId5" Type="http://schemas.openxmlformats.org/officeDocument/2006/relationships/image" Target="../media/image80.svg"/><Relationship Id="rId15" Type="http://schemas.openxmlformats.org/officeDocument/2006/relationships/image" Target="../media/image90.svg"/><Relationship Id="rId23" Type="http://schemas.openxmlformats.org/officeDocument/2006/relationships/image" Target="../media/image98.svg"/><Relationship Id="rId28" Type="http://schemas.openxmlformats.org/officeDocument/2006/relationships/image" Target="../media/image152.png"/><Relationship Id="rId10" Type="http://schemas.openxmlformats.org/officeDocument/2006/relationships/image" Target="../media/image143.png"/><Relationship Id="rId19" Type="http://schemas.openxmlformats.org/officeDocument/2006/relationships/image" Target="../media/image94.svg"/><Relationship Id="rId31" Type="http://schemas.openxmlformats.org/officeDocument/2006/relationships/image" Target="../media/image106.svg"/><Relationship Id="rId4" Type="http://schemas.openxmlformats.org/officeDocument/2006/relationships/image" Target="../media/image140.png"/><Relationship Id="rId9" Type="http://schemas.openxmlformats.org/officeDocument/2006/relationships/image" Target="../media/image84.svg"/><Relationship Id="rId14" Type="http://schemas.openxmlformats.org/officeDocument/2006/relationships/image" Target="../media/image145.png"/><Relationship Id="rId22" Type="http://schemas.openxmlformats.org/officeDocument/2006/relationships/image" Target="../media/image149.png"/><Relationship Id="rId27" Type="http://schemas.openxmlformats.org/officeDocument/2006/relationships/image" Target="../media/image102.svg"/><Relationship Id="rId30" Type="http://schemas.openxmlformats.org/officeDocument/2006/relationships/image" Target="../media/image15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D3261384-B76F-4228-A1F5-6B71F4335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363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7075" y="3490924"/>
            <a:ext cx="7330990" cy="977621"/>
          </a:xfrm>
        </p:spPr>
        <p:txBody>
          <a:bodyPr bIns="0" anchor="b">
            <a:normAutofit/>
          </a:bodyPr>
          <a:lstStyle>
            <a:lvl1pPr algn="l">
              <a:defRPr sz="4000">
                <a:solidFill>
                  <a:srgbClr val="39394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0540" y="4644020"/>
            <a:ext cx="5825480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712032" y="4556282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0BCC52-330A-4BD4-BD33-BA82B3B2E2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40" y="2248727"/>
            <a:ext cx="2669100" cy="13495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AF159-1CBF-4155-B3AE-FAE51BA502E7}"/>
              </a:ext>
            </a:extLst>
          </p:cNvPr>
          <p:cNvCxnSpPr>
            <a:cxnSpLocks/>
          </p:cNvCxnSpPr>
          <p:nvPr userDrawn="1"/>
        </p:nvCxnSpPr>
        <p:spPr>
          <a:xfrm>
            <a:off x="3712032" y="3803117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8B181-0AD0-48CD-9E0C-A71EB09686D9}"/>
              </a:ext>
            </a:extLst>
          </p:cNvPr>
          <p:cNvSpPr txBox="1"/>
          <p:nvPr userDrawn="1"/>
        </p:nvSpPr>
        <p:spPr>
          <a:xfrm>
            <a:off x="895611" y="6512968"/>
            <a:ext cx="1035106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15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1981EB4-435F-4863-92A0-185CBA73C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1266735"/>
            <a:ext cx="9780644" cy="690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95752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DEEC0A-79AA-4AED-A6D2-A143945B419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610825" y="2379452"/>
            <a:ext cx="9375497" cy="2649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ECA3999-5C0E-467C-9693-1E183A396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05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317" y="150338"/>
            <a:ext cx="5888847" cy="624792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1266735"/>
            <a:ext cx="9780644" cy="690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95752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F6D3F0A-FE76-4138-A966-168F4329D50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657135989"/>
              </p:ext>
            </p:extLst>
          </p:nvPr>
        </p:nvGraphicFramePr>
        <p:xfrm>
          <a:off x="1442677" y="2337457"/>
          <a:ext cx="9543645" cy="3519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652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1C54C97-227B-414D-8DFF-33A5CF6E81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1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60574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090358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3EE745F-CC15-4D45-B1CE-F7E33CEB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4C661-3C3F-4120-9233-8F3D28F4074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63490B36-7F92-4617-8447-11D616F584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1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4" r="6573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156619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6A314EE-1DEF-4687-A187-941A1BDA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F2E4A-580F-4EB4-865B-F8E86F4CF18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07005B9-EBF3-47E6-B3D0-DAAFF5745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37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/>
          <a:stretch/>
        </p:blipFill>
        <p:spPr>
          <a:xfrm>
            <a:off x="0" y="5399"/>
            <a:ext cx="478403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474671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512AB85-5153-4ACF-B240-2CC680B3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85F63-E116-4279-A257-8B44310E954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2590DBF-8C46-4573-8FBC-1C718611F7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7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-13163" y="0"/>
            <a:ext cx="47369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297975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85266C-F9B0-4856-B737-6C8F4A175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39994-0F89-44EA-95C3-0963F01CB92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C5EE113-9EC0-4D3E-B5D3-6F73F41AC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79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238" y="404440"/>
            <a:ext cx="5701469" cy="60491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03" y="525670"/>
            <a:ext cx="5532328" cy="106503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2704" y="610069"/>
            <a:ext cx="3908585" cy="5414168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0303" y="1954120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032146" y="1760963"/>
            <a:ext cx="48606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EBDD75-E45C-495E-BE25-9211140F979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78227" y="4268644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F7F86A7-BA76-487F-A170-C759C2D2C4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35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79A6-86B0-499F-9AB4-A38CB71F5E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79406"/>
            <a:ext cx="9144000" cy="2270194"/>
          </a:xfrm>
          <a:effectLst>
            <a:reflection blurRad="127000" stA="36000" endPos="68000" dir="5400000" sy="-100000" algn="bl" rotWithShape="0"/>
          </a:effectLst>
        </p:spPr>
        <p:txBody>
          <a:bodyPr anchor="b"/>
          <a:lstStyle>
            <a:lvl1pPr algn="ctr">
              <a:defRPr sz="115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F95C3E-BB63-4D30-94C8-608E1E1DE61F}"/>
              </a:ext>
            </a:extLst>
          </p:cNvPr>
          <p:cNvSpPr txBox="1">
            <a:spLocks/>
          </p:cNvSpPr>
          <p:nvPr userDrawn="1"/>
        </p:nvSpPr>
        <p:spPr>
          <a:xfrm>
            <a:off x="1524000" y="5049077"/>
            <a:ext cx="9144000" cy="470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5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kern="1600" spc="100" baseline="-3000" dirty="0">
                <a:solidFill>
                  <a:srgbClr val="A20000"/>
                </a:solidFill>
              </a:rPr>
              <a:t>Boldgroup.com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6F5C8-796E-49FA-92A6-51704B170612}"/>
              </a:ext>
            </a:extLst>
          </p:cNvPr>
          <p:cNvCxnSpPr>
            <a:cxnSpLocks/>
          </p:cNvCxnSpPr>
          <p:nvPr userDrawn="1"/>
        </p:nvCxnSpPr>
        <p:spPr>
          <a:xfrm>
            <a:off x="1743346" y="3149600"/>
            <a:ext cx="89599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5DBE0B77-07EB-491E-B302-C64772B43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73141-1519-41E2-9014-427A91D4ACCB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90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FAE56DF2-36FF-489A-9C05-DB8C3CD9D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3477" y="1564988"/>
            <a:ext cx="427129" cy="427129"/>
          </a:xfrm>
          <a:prstGeom prst="rect">
            <a:avLst/>
          </a:prstGeom>
        </p:spPr>
      </p:pic>
      <p:pic>
        <p:nvPicPr>
          <p:cNvPr id="9" name="Graphic 8" descr="Irritant">
            <a:extLst>
              <a:ext uri="{FF2B5EF4-FFF2-40B4-BE49-F238E27FC236}">
                <a16:creationId xmlns:a16="http://schemas.microsoft.com/office/drawing/2014/main" id="{F3663CC9-0CC2-4758-8D4F-6FB882F60C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4155" y="1564988"/>
            <a:ext cx="427129" cy="427129"/>
          </a:xfrm>
          <a:prstGeom prst="rect">
            <a:avLst/>
          </a:prstGeom>
        </p:spPr>
      </p:pic>
      <p:pic>
        <p:nvPicPr>
          <p:cNvPr id="11" name="Graphic 10" descr="Question mark">
            <a:extLst>
              <a:ext uri="{FF2B5EF4-FFF2-40B4-BE49-F238E27FC236}">
                <a16:creationId xmlns:a16="http://schemas.microsoft.com/office/drawing/2014/main" id="{A3463CA6-D8DA-44CF-8A10-EA47E91BC9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6288" y="1564988"/>
            <a:ext cx="427129" cy="427129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AEB911C2-155D-4C46-9E64-A0B6DFE2E6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3477" y="2301436"/>
            <a:ext cx="427129" cy="427129"/>
          </a:xfrm>
          <a:prstGeom prst="rect">
            <a:avLst/>
          </a:prstGeom>
        </p:spPr>
      </p:pic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0AAE4A4E-BECC-47B9-B1DA-322ADF07DE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6288" y="2301436"/>
            <a:ext cx="427129" cy="427129"/>
          </a:xfrm>
          <a:prstGeom prst="rect">
            <a:avLst/>
          </a:prstGeom>
        </p:spPr>
      </p:pic>
      <p:pic>
        <p:nvPicPr>
          <p:cNvPr id="17" name="Graphic 16" descr="Security camera">
            <a:extLst>
              <a:ext uri="{FF2B5EF4-FFF2-40B4-BE49-F238E27FC236}">
                <a16:creationId xmlns:a16="http://schemas.microsoft.com/office/drawing/2014/main" id="{EDCD49CE-D30C-451B-8867-C20DD7EC9B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4155" y="2301436"/>
            <a:ext cx="427129" cy="427129"/>
          </a:xfrm>
          <a:prstGeom prst="rect">
            <a:avLst/>
          </a:prstGeom>
        </p:spPr>
      </p:pic>
      <p:pic>
        <p:nvPicPr>
          <p:cNvPr id="19" name="Graphic 18" descr="Computer">
            <a:extLst>
              <a:ext uri="{FF2B5EF4-FFF2-40B4-BE49-F238E27FC236}">
                <a16:creationId xmlns:a16="http://schemas.microsoft.com/office/drawing/2014/main" id="{FAF8BDA7-22D9-4937-9E7F-2E44F19530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46124" y="1564988"/>
            <a:ext cx="427129" cy="427129"/>
          </a:xfrm>
          <a:prstGeom prst="rect">
            <a:avLst/>
          </a:prstGeom>
        </p:spPr>
      </p:pic>
      <p:pic>
        <p:nvPicPr>
          <p:cNvPr id="21" name="Graphic 20" descr="Web cam">
            <a:extLst>
              <a:ext uri="{FF2B5EF4-FFF2-40B4-BE49-F238E27FC236}">
                <a16:creationId xmlns:a16="http://schemas.microsoft.com/office/drawing/2014/main" id="{0F1A6898-CBD0-47D0-988A-F7B46CC3179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59016" y="1564988"/>
            <a:ext cx="427129" cy="427129"/>
          </a:xfrm>
          <a:prstGeom prst="rect">
            <a:avLst/>
          </a:prstGeom>
        </p:spPr>
      </p:pic>
      <p:pic>
        <p:nvPicPr>
          <p:cNvPr id="23" name="Graphic 22" descr="Server">
            <a:extLst>
              <a:ext uri="{FF2B5EF4-FFF2-40B4-BE49-F238E27FC236}">
                <a16:creationId xmlns:a16="http://schemas.microsoft.com/office/drawing/2014/main" id="{A59532FA-4743-43C0-8FE1-5A54A24B7F3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53706" y="2301436"/>
            <a:ext cx="427129" cy="427129"/>
          </a:xfrm>
          <a:prstGeom prst="rect">
            <a:avLst/>
          </a:prstGeom>
        </p:spPr>
      </p:pic>
      <p:pic>
        <p:nvPicPr>
          <p:cNvPr id="26" name="Graphic 25" descr="Smart Phone">
            <a:extLst>
              <a:ext uri="{FF2B5EF4-FFF2-40B4-BE49-F238E27FC236}">
                <a16:creationId xmlns:a16="http://schemas.microsoft.com/office/drawing/2014/main" id="{4F0C3D68-B209-48A8-B277-A4752D9CE79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59016" y="2301436"/>
            <a:ext cx="427129" cy="42712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944" y="465103"/>
            <a:ext cx="9603275" cy="570563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 dirty="0"/>
              <a:t>Icon and graph examples</a:t>
            </a:r>
          </a:p>
        </p:txBody>
      </p:sp>
      <p:pic>
        <p:nvPicPr>
          <p:cNvPr id="28" name="Graphic 27" descr="Warning">
            <a:extLst>
              <a:ext uri="{FF2B5EF4-FFF2-40B4-BE49-F238E27FC236}">
                <a16:creationId xmlns:a16="http://schemas.microsoft.com/office/drawing/2014/main" id="{4C8652CA-15E4-4D8E-B66D-A6F46FD484B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53477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28" descr="Irritant">
            <a:extLst>
              <a:ext uri="{FF2B5EF4-FFF2-40B4-BE49-F238E27FC236}">
                <a16:creationId xmlns:a16="http://schemas.microsoft.com/office/drawing/2014/main" id="{C18D56FD-FF02-4839-A86D-3C6A406CD21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34155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1EBF6982-7FB0-4D95-8E66-608C19BD6F96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576288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phic 30" descr="Lock">
            <a:extLst>
              <a:ext uri="{FF2B5EF4-FFF2-40B4-BE49-F238E27FC236}">
                <a16:creationId xmlns:a16="http://schemas.microsoft.com/office/drawing/2014/main" id="{E11F6111-E4C2-48B1-BBCE-19AFAD0D7B3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253477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phic 31" descr="Unlock">
            <a:extLst>
              <a:ext uri="{FF2B5EF4-FFF2-40B4-BE49-F238E27FC236}">
                <a16:creationId xmlns:a16="http://schemas.microsoft.com/office/drawing/2014/main" id="{5467D50A-B453-4CB4-BBE8-94733D4787A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576288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phic 32" descr="Security camera">
            <a:extLst>
              <a:ext uri="{FF2B5EF4-FFF2-40B4-BE49-F238E27FC236}">
                <a16:creationId xmlns:a16="http://schemas.microsoft.com/office/drawing/2014/main" id="{E03DBCD4-3134-4F9F-84AF-7A9C139B9AA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34155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phic 33" descr="Computer">
            <a:extLst>
              <a:ext uri="{FF2B5EF4-FFF2-40B4-BE49-F238E27FC236}">
                <a16:creationId xmlns:a16="http://schemas.microsoft.com/office/drawing/2014/main" id="{2E230DAB-CBA0-4C72-9361-50E610B8799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65370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raphic 34" descr="Web cam">
            <a:extLst>
              <a:ext uri="{FF2B5EF4-FFF2-40B4-BE49-F238E27FC236}">
                <a16:creationId xmlns:a16="http://schemas.microsoft.com/office/drawing/2014/main" id="{3773EF1C-CBA7-4EAD-906A-08ACE15118F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95901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phic 35" descr="Server">
            <a:extLst>
              <a:ext uri="{FF2B5EF4-FFF2-40B4-BE49-F238E27FC236}">
                <a16:creationId xmlns:a16="http://schemas.microsoft.com/office/drawing/2014/main" id="{1AE76905-EFC5-4DC0-AF02-2EE50BA8952A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5370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phic 36" descr="Smart Phone">
            <a:extLst>
              <a:ext uri="{FF2B5EF4-FFF2-40B4-BE49-F238E27FC236}">
                <a16:creationId xmlns:a16="http://schemas.microsoft.com/office/drawing/2014/main" id="{ADE514AF-AF20-4ADF-9EB9-644F7919BC9A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95901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DA20F72D-9094-41D1-89BA-073BC1BA663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621972507"/>
              </p:ext>
            </p:extLst>
          </p:nvPr>
        </p:nvGraphicFramePr>
        <p:xfrm>
          <a:off x="6933494" y="3869635"/>
          <a:ext cx="4806122" cy="252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pic>
        <p:nvPicPr>
          <p:cNvPr id="44" name="Graphic 43" descr="Warning">
            <a:extLst>
              <a:ext uri="{FF2B5EF4-FFF2-40B4-BE49-F238E27FC236}">
                <a16:creationId xmlns:a16="http://schemas.microsoft.com/office/drawing/2014/main" id="{6E7F7F3B-5B61-42DA-985E-876900CF8568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245895" y="4813081"/>
            <a:ext cx="427129" cy="427129"/>
          </a:xfrm>
          <a:prstGeom prst="rect">
            <a:avLst/>
          </a:prstGeom>
        </p:spPr>
      </p:pic>
      <p:pic>
        <p:nvPicPr>
          <p:cNvPr id="45" name="Graphic 44" descr="Irritant">
            <a:extLst>
              <a:ext uri="{FF2B5EF4-FFF2-40B4-BE49-F238E27FC236}">
                <a16:creationId xmlns:a16="http://schemas.microsoft.com/office/drawing/2014/main" id="{BC6B1770-4EC3-451F-9049-34DF4B46C62D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826573" y="4813081"/>
            <a:ext cx="427129" cy="427129"/>
          </a:xfrm>
          <a:prstGeom prst="rect">
            <a:avLst/>
          </a:prstGeom>
        </p:spPr>
      </p:pic>
      <p:pic>
        <p:nvPicPr>
          <p:cNvPr id="46" name="Graphic 45" descr="Question mark">
            <a:extLst>
              <a:ext uri="{FF2B5EF4-FFF2-40B4-BE49-F238E27FC236}">
                <a16:creationId xmlns:a16="http://schemas.microsoft.com/office/drawing/2014/main" id="{70EA6AC2-2EDC-47D1-BBA9-D20B966CBF71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568706" y="4813081"/>
            <a:ext cx="427129" cy="427129"/>
          </a:xfrm>
          <a:prstGeom prst="rect">
            <a:avLst/>
          </a:prstGeom>
        </p:spPr>
      </p:pic>
      <p:pic>
        <p:nvPicPr>
          <p:cNvPr id="47" name="Graphic 46" descr="Lock">
            <a:extLst>
              <a:ext uri="{FF2B5EF4-FFF2-40B4-BE49-F238E27FC236}">
                <a16:creationId xmlns:a16="http://schemas.microsoft.com/office/drawing/2014/main" id="{4E68BDD2-FEE5-4CE3-AAD9-6371F78AA415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245895" y="5549529"/>
            <a:ext cx="427129" cy="427129"/>
          </a:xfrm>
          <a:prstGeom prst="rect">
            <a:avLst/>
          </a:prstGeom>
        </p:spPr>
      </p:pic>
      <p:pic>
        <p:nvPicPr>
          <p:cNvPr id="48" name="Graphic 47" descr="Unlock">
            <a:extLst>
              <a:ext uri="{FF2B5EF4-FFF2-40B4-BE49-F238E27FC236}">
                <a16:creationId xmlns:a16="http://schemas.microsoft.com/office/drawing/2014/main" id="{46F08239-E81D-4E4B-A3BD-39340839E00D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568706" y="5549529"/>
            <a:ext cx="427129" cy="427129"/>
          </a:xfrm>
          <a:prstGeom prst="rect">
            <a:avLst/>
          </a:prstGeom>
        </p:spPr>
      </p:pic>
      <p:pic>
        <p:nvPicPr>
          <p:cNvPr id="49" name="Graphic 48" descr="Security camera">
            <a:extLst>
              <a:ext uri="{FF2B5EF4-FFF2-40B4-BE49-F238E27FC236}">
                <a16:creationId xmlns:a16="http://schemas.microsoft.com/office/drawing/2014/main" id="{025ADA13-F71C-47B4-A878-226BD441587B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826573" y="5549529"/>
            <a:ext cx="427129" cy="427129"/>
          </a:xfrm>
          <a:prstGeom prst="rect">
            <a:avLst/>
          </a:prstGeom>
        </p:spPr>
      </p:pic>
      <p:pic>
        <p:nvPicPr>
          <p:cNvPr id="50" name="Graphic 49" descr="Computer">
            <a:extLst>
              <a:ext uri="{FF2B5EF4-FFF2-40B4-BE49-F238E27FC236}">
                <a16:creationId xmlns:a16="http://schemas.microsoft.com/office/drawing/2014/main" id="{7F66DFFB-A74E-42A1-9212-D6E85E79393E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638542" y="4813081"/>
            <a:ext cx="427129" cy="427129"/>
          </a:xfrm>
          <a:prstGeom prst="rect">
            <a:avLst/>
          </a:prstGeom>
        </p:spPr>
      </p:pic>
      <p:pic>
        <p:nvPicPr>
          <p:cNvPr id="51" name="Graphic 50" descr="Web cam">
            <a:extLst>
              <a:ext uri="{FF2B5EF4-FFF2-40B4-BE49-F238E27FC236}">
                <a16:creationId xmlns:a16="http://schemas.microsoft.com/office/drawing/2014/main" id="{031BF755-08BA-4E5F-8878-5E9BC87BA9F1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951434" y="4813081"/>
            <a:ext cx="427129" cy="427129"/>
          </a:xfrm>
          <a:prstGeom prst="rect">
            <a:avLst/>
          </a:prstGeom>
        </p:spPr>
      </p:pic>
      <p:pic>
        <p:nvPicPr>
          <p:cNvPr id="52" name="Graphic 51" descr="Server">
            <a:extLst>
              <a:ext uri="{FF2B5EF4-FFF2-40B4-BE49-F238E27FC236}">
                <a16:creationId xmlns:a16="http://schemas.microsoft.com/office/drawing/2014/main" id="{FB277D50-400C-4992-9176-A2BE669A33EA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646124" y="5549529"/>
            <a:ext cx="427129" cy="427129"/>
          </a:xfrm>
          <a:prstGeom prst="rect">
            <a:avLst/>
          </a:prstGeom>
        </p:spPr>
      </p:pic>
      <p:pic>
        <p:nvPicPr>
          <p:cNvPr id="53" name="Graphic 52" descr="Smart Phone">
            <a:extLst>
              <a:ext uri="{FF2B5EF4-FFF2-40B4-BE49-F238E27FC236}">
                <a16:creationId xmlns:a16="http://schemas.microsoft.com/office/drawing/2014/main" id="{C24E68E6-ED45-4173-B6A7-57E323A0A99D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951434" y="5549529"/>
            <a:ext cx="427129" cy="42712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4B5B10-ECE9-4368-91C5-371980151CC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85426189"/>
              </p:ext>
            </p:extLst>
          </p:nvPr>
        </p:nvGraphicFramePr>
        <p:xfrm>
          <a:off x="6933494" y="264324"/>
          <a:ext cx="4806122" cy="342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</p:spTree>
    <p:extLst>
      <p:ext uri="{BB962C8B-B14F-4D97-AF65-F5344CB8AC3E}">
        <p14:creationId xmlns:p14="http://schemas.microsoft.com/office/powerpoint/2010/main" val="339636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33B0F050-294E-48BF-922A-0D4F22D126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diagStripe">
            <a:avLst>
              <a:gd name="adj" fmla="val 50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2479" y="1816275"/>
            <a:ext cx="9037556" cy="398954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bIns="0" anchor="t">
            <a:norm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425" y="5929287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70A6-C66B-42CB-98D8-CB8B5690124F}"/>
              </a:ext>
            </a:extLst>
          </p:cNvPr>
          <p:cNvSpPr txBox="1"/>
          <p:nvPr userDrawn="1"/>
        </p:nvSpPr>
        <p:spPr>
          <a:xfrm>
            <a:off x="9171359" y="6552660"/>
            <a:ext cx="20753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E7BE-9B38-4814-ACB4-BD4ABE8D9FFD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32760B-41B6-4DD3-AA8C-F7E713D06A91}"/>
              </a:ext>
            </a:extLst>
          </p:cNvPr>
          <p:cNvSpPr txBox="1">
            <a:spLocks/>
          </p:cNvSpPr>
          <p:nvPr userDrawn="1"/>
        </p:nvSpPr>
        <p:spPr>
          <a:xfrm>
            <a:off x="4976191" y="403772"/>
            <a:ext cx="4048539" cy="123290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agenda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54E0EC3-80B9-4FDC-B88E-EA6705181E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10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327" y="374805"/>
            <a:ext cx="6201661" cy="489950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 dirty="0"/>
              <a:t>Product logos and colors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1CBC327-A34C-48B0-AB4D-35CE644A7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5060" y="2902313"/>
            <a:ext cx="1996596" cy="100513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4982229-8D20-467D-A379-C8802DA6DA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971" y="4190481"/>
            <a:ext cx="2493476" cy="26526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35F0E8D-EA32-4B68-BEDE-CB348908E0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6972" y="2047622"/>
            <a:ext cx="2852562" cy="32060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4DCD9F-76E2-4367-B98E-21B8C95D9B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6972" y="2793659"/>
            <a:ext cx="761782" cy="2466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5FC162-046E-4063-8374-80693DFC37C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6971" y="3468180"/>
            <a:ext cx="1035801" cy="3123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A9E86F-6CD2-4B30-8A56-E7B3F3652D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96972" y="1382037"/>
            <a:ext cx="1746232" cy="2511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321720-9468-41B5-AF49-641FABE129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96971" y="4872396"/>
            <a:ext cx="2074104" cy="2566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6CC794-B941-40E4-BD5C-0CA6DB922898}"/>
              </a:ext>
            </a:extLst>
          </p:cNvPr>
          <p:cNvSpPr/>
          <p:nvPr userDrawn="1"/>
        </p:nvSpPr>
        <p:spPr>
          <a:xfrm>
            <a:off x="671509" y="1422400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5BBDE6-9FF7-4D71-BA1A-926AD65556C7}"/>
              </a:ext>
            </a:extLst>
          </p:cNvPr>
          <p:cNvSpPr/>
          <p:nvPr userDrawn="1"/>
        </p:nvSpPr>
        <p:spPr>
          <a:xfrm>
            <a:off x="918883" y="1422400"/>
            <a:ext cx="217311" cy="217311"/>
          </a:xfrm>
          <a:prstGeom prst="rect">
            <a:avLst/>
          </a:prstGeom>
          <a:solidFill>
            <a:srgbClr val="3D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DF0FCB-D9EB-4587-AD65-DA4D6D9679BC}"/>
              </a:ext>
            </a:extLst>
          </p:cNvPr>
          <p:cNvSpPr/>
          <p:nvPr userDrawn="1"/>
        </p:nvSpPr>
        <p:spPr>
          <a:xfrm>
            <a:off x="671509" y="2078542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D3FD1B-2469-4D7B-B27C-08E9681C24FD}"/>
              </a:ext>
            </a:extLst>
          </p:cNvPr>
          <p:cNvSpPr/>
          <p:nvPr userDrawn="1"/>
        </p:nvSpPr>
        <p:spPr>
          <a:xfrm>
            <a:off x="918883" y="2078542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F7841A-AB83-4CEE-A057-8E1DB1853852}"/>
              </a:ext>
            </a:extLst>
          </p:cNvPr>
          <p:cNvSpPr/>
          <p:nvPr userDrawn="1"/>
        </p:nvSpPr>
        <p:spPr>
          <a:xfrm>
            <a:off x="680344" y="2793658"/>
            <a:ext cx="217311" cy="217311"/>
          </a:xfrm>
          <a:prstGeom prst="rect">
            <a:avLst/>
          </a:prstGeom>
          <a:solidFill>
            <a:srgbClr val="4C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028437-9823-433E-B899-01C84AB16A3C}"/>
              </a:ext>
            </a:extLst>
          </p:cNvPr>
          <p:cNvSpPr/>
          <p:nvPr userDrawn="1"/>
        </p:nvSpPr>
        <p:spPr>
          <a:xfrm>
            <a:off x="927718" y="2793658"/>
            <a:ext cx="217311" cy="217311"/>
          </a:xfrm>
          <a:prstGeom prst="rect">
            <a:avLst/>
          </a:prstGeom>
          <a:solidFill>
            <a:srgbClr val="82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759243F-6CB0-4A1A-BD52-440D590AB2F7}"/>
              </a:ext>
            </a:extLst>
          </p:cNvPr>
          <p:cNvSpPr/>
          <p:nvPr userDrawn="1"/>
        </p:nvSpPr>
        <p:spPr>
          <a:xfrm>
            <a:off x="680344" y="3494984"/>
            <a:ext cx="455850" cy="217311"/>
          </a:xfrm>
          <a:prstGeom prst="rect">
            <a:avLst/>
          </a:prstGeom>
          <a:solidFill>
            <a:srgbClr val="005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4789682-E9D7-4C31-AF7C-C37E125F270E}"/>
              </a:ext>
            </a:extLst>
          </p:cNvPr>
          <p:cNvSpPr/>
          <p:nvPr userDrawn="1"/>
        </p:nvSpPr>
        <p:spPr>
          <a:xfrm>
            <a:off x="680345" y="4221501"/>
            <a:ext cx="144873" cy="217310"/>
          </a:xfrm>
          <a:prstGeom prst="rect">
            <a:avLst/>
          </a:prstGeom>
          <a:solidFill>
            <a:srgbClr val="12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B0A9B5F-C4BA-4007-8CD1-FB98B75BF585}"/>
              </a:ext>
            </a:extLst>
          </p:cNvPr>
          <p:cNvSpPr/>
          <p:nvPr userDrawn="1"/>
        </p:nvSpPr>
        <p:spPr>
          <a:xfrm>
            <a:off x="848205" y="4221501"/>
            <a:ext cx="144873" cy="217310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201EBE-5AB9-4280-AC3B-23B6DCA87465}"/>
              </a:ext>
            </a:extLst>
          </p:cNvPr>
          <p:cNvSpPr/>
          <p:nvPr userDrawn="1"/>
        </p:nvSpPr>
        <p:spPr>
          <a:xfrm>
            <a:off x="671509" y="4918031"/>
            <a:ext cx="217311" cy="217311"/>
          </a:xfrm>
          <a:prstGeom prst="rect">
            <a:avLst/>
          </a:prstGeom>
          <a:solidFill>
            <a:srgbClr val="124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4DA50B-092D-4E82-9B56-B65F382DC240}"/>
              </a:ext>
            </a:extLst>
          </p:cNvPr>
          <p:cNvSpPr/>
          <p:nvPr userDrawn="1"/>
        </p:nvSpPr>
        <p:spPr>
          <a:xfrm>
            <a:off x="918883" y="4918031"/>
            <a:ext cx="217311" cy="217311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6C6C540-AD3E-498A-94E7-5F85FF2F8CDF}"/>
              </a:ext>
            </a:extLst>
          </p:cNvPr>
          <p:cNvSpPr/>
          <p:nvPr userDrawn="1"/>
        </p:nvSpPr>
        <p:spPr>
          <a:xfrm>
            <a:off x="1011649" y="4221501"/>
            <a:ext cx="144873" cy="217310"/>
          </a:xfrm>
          <a:prstGeom prst="rect">
            <a:avLst/>
          </a:prstGeom>
          <a:solidFill>
            <a:srgbClr val="777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7EF2722B-5B62-4B8D-99C3-D43BCF82EC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14205" y="4190481"/>
            <a:ext cx="2493476" cy="265263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C5B54F68-4A9A-4458-8796-AECB93B0500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14206" y="2047622"/>
            <a:ext cx="2852562" cy="320605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E8183CED-BB1C-4F01-A48A-7B9598143E8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14206" y="2793659"/>
            <a:ext cx="761782" cy="246620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4D83211-3C20-4D04-92C3-B23D57F5F76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14205" y="3468180"/>
            <a:ext cx="1035801" cy="312384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CDF68293-CC78-437B-8E58-12D9F50D00E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14206" y="1382037"/>
            <a:ext cx="1746232" cy="251171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6ED1CEA7-71AA-40A5-A45E-16AAD29693B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14205" y="4872396"/>
            <a:ext cx="2074104" cy="256696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347ED9A-1C23-40DB-B749-39B724FAE30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96971" y="5620571"/>
            <a:ext cx="1305089" cy="265262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E84BC62-4093-418F-A647-3F97B532BCC0}"/>
              </a:ext>
            </a:extLst>
          </p:cNvPr>
          <p:cNvSpPr/>
          <p:nvPr userDrawn="1"/>
        </p:nvSpPr>
        <p:spPr>
          <a:xfrm>
            <a:off x="675078" y="5644547"/>
            <a:ext cx="213742" cy="217311"/>
          </a:xfrm>
          <a:prstGeom prst="rect">
            <a:avLst/>
          </a:prstGeom>
          <a:solidFill>
            <a:srgbClr val="80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14776EF6-B8C9-49C4-8B10-315EA52123C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14205" y="5596596"/>
            <a:ext cx="1305089" cy="26526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30B23F-1C42-4CDB-9C7C-46C52ED74572}"/>
              </a:ext>
            </a:extLst>
          </p:cNvPr>
          <p:cNvCxnSpPr>
            <a:cxnSpLocks/>
          </p:cNvCxnSpPr>
          <p:nvPr userDrawn="1"/>
        </p:nvCxnSpPr>
        <p:spPr>
          <a:xfrm>
            <a:off x="669537" y="940904"/>
            <a:ext cx="81972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8F6915-79CB-443E-A3DB-7448B3A7618B}"/>
              </a:ext>
            </a:extLst>
          </p:cNvPr>
          <p:cNvSpPr/>
          <p:nvPr userDrawn="1"/>
        </p:nvSpPr>
        <p:spPr>
          <a:xfrm>
            <a:off x="916698" y="5644547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18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A888362-04BA-4A82-AD9D-5415ED405F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309" y="144977"/>
            <a:ext cx="5930186" cy="629178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7075" y="3490924"/>
            <a:ext cx="7330990" cy="977621"/>
          </a:xfrm>
        </p:spPr>
        <p:txBody>
          <a:bodyPr bIns="0" anchor="b">
            <a:normAutofit/>
          </a:bodyPr>
          <a:lstStyle>
            <a:lvl1pPr algn="l">
              <a:defRPr sz="4000">
                <a:solidFill>
                  <a:srgbClr val="39394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0540" y="4644020"/>
            <a:ext cx="5825480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712032" y="4556282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0BCC52-330A-4BD4-BD33-BA82B3B2E2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40" y="2248727"/>
            <a:ext cx="2669100" cy="13495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AF159-1CBF-4155-B3AE-FAE51BA502E7}"/>
              </a:ext>
            </a:extLst>
          </p:cNvPr>
          <p:cNvCxnSpPr>
            <a:cxnSpLocks/>
          </p:cNvCxnSpPr>
          <p:nvPr userDrawn="1"/>
        </p:nvCxnSpPr>
        <p:spPr>
          <a:xfrm>
            <a:off x="3712032" y="3803117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8B181-0AD0-48CD-9E0C-A71EB09686D9}"/>
              </a:ext>
            </a:extLst>
          </p:cNvPr>
          <p:cNvSpPr txBox="1"/>
          <p:nvPr userDrawn="1"/>
        </p:nvSpPr>
        <p:spPr>
          <a:xfrm>
            <a:off x="895611" y="6512968"/>
            <a:ext cx="1035106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80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33B0F050-294E-48BF-922A-0D4F22D126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diagStripe">
            <a:avLst>
              <a:gd name="adj" fmla="val 5044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2479" y="1816275"/>
            <a:ext cx="9037556" cy="398954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bIns="0" anchor="t">
            <a:norm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425" y="5929287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70A6-C66B-42CB-98D8-CB8B5690124F}"/>
              </a:ext>
            </a:extLst>
          </p:cNvPr>
          <p:cNvSpPr txBox="1"/>
          <p:nvPr userDrawn="1"/>
        </p:nvSpPr>
        <p:spPr>
          <a:xfrm>
            <a:off x="9171359" y="6552660"/>
            <a:ext cx="20753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E7BE-9B38-4814-ACB4-BD4ABE8D9FFD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32760B-41B6-4DD3-AA8C-F7E713D06A91}"/>
              </a:ext>
            </a:extLst>
          </p:cNvPr>
          <p:cNvSpPr txBox="1">
            <a:spLocks/>
          </p:cNvSpPr>
          <p:nvPr userDrawn="1"/>
        </p:nvSpPr>
        <p:spPr>
          <a:xfrm>
            <a:off x="4976191" y="403772"/>
            <a:ext cx="4048539" cy="123290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01524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317" y="150338"/>
            <a:ext cx="5888847" cy="624792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703065"/>
            <a:ext cx="9867880" cy="690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D5B52B-B5F9-40AC-BDDA-5958C2183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316" y="1548251"/>
            <a:ext cx="9867880" cy="4458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C324DF-2B2C-45EC-9D1B-3B48943A15D0}"/>
              </a:ext>
            </a:extLst>
          </p:cNvPr>
          <p:cNvCxnSpPr/>
          <p:nvPr userDrawn="1"/>
        </p:nvCxnSpPr>
        <p:spPr>
          <a:xfrm>
            <a:off x="1361547" y="141417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982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494" y="675271"/>
            <a:ext cx="6793945" cy="129266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/>
              <a:t>Place header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3494" y="2261385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0D99AA7A-6EEC-4CD1-8AD8-D117CE8A90F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575826" y="375947"/>
            <a:ext cx="4227445" cy="5855853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ECAA56D-906C-4CB2-AE0F-74F84AA3169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63494" y="4182214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7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750209"/>
            <a:ext cx="9780644" cy="690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1606192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410911"/>
            <a:ext cx="4645152" cy="26444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609645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408133"/>
            <a:ext cx="4645152" cy="26373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55669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83138" y="6540148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3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22914D9-F0EF-4B7F-AD7F-C89553DC8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1FA7-0B40-42E4-9173-E8CF54565E65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1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17F1F7F-2426-4B30-995E-DE75A830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9BFCE-3FE4-4B9A-BBFE-7FF5F9DD93BF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47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7ACACFE-6A95-4EEF-98A0-92796C68D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461B5-E5A2-4837-A045-B44A08C2C086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75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A3CE296-458E-4E8F-A68F-363788EA4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AA0F3-1221-4061-AFB8-0745A4115558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8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494" y="675271"/>
            <a:ext cx="6793945" cy="129266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/>
              <a:t>Place header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3494" y="2261385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0" y="2055441"/>
            <a:ext cx="7337287" cy="0"/>
          </a:xfrm>
          <a:prstGeom prst="line">
            <a:avLst/>
          </a:prstGeom>
          <a:ln w="31750">
            <a:solidFill>
              <a:schemeClr val="accent3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0D99AA7A-6EEC-4CD1-8AD8-D117CE8A90F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575826" y="375947"/>
            <a:ext cx="4227445" cy="5855853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ECAA56D-906C-4CB2-AE0F-74F84AA3169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63494" y="4182214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48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44E1C03-75F0-437D-9900-A064AA9BA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5F9D7-C5DD-40DE-A5AB-3E3CF3E60457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95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317" y="150338"/>
            <a:ext cx="5888847" cy="624792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1266735"/>
            <a:ext cx="9780644" cy="690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95752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F6D3F0A-FE76-4138-A966-168F4329D50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9400823"/>
              </p:ext>
            </p:extLst>
          </p:nvPr>
        </p:nvGraphicFramePr>
        <p:xfrm>
          <a:off x="1442677" y="2337457"/>
          <a:ext cx="9543645" cy="3519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2552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38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60574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090358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3EE745F-CC15-4D45-B1CE-F7E33CEB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4C661-3C3F-4120-9233-8F3D28F4074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41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4" r="6573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156619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6A314EE-1DEF-4687-A187-941A1BDA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F2E4A-580F-4EB4-865B-F8E86F4CF18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06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/>
          <a:stretch/>
        </p:blipFill>
        <p:spPr>
          <a:xfrm>
            <a:off x="0" y="5399"/>
            <a:ext cx="478403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474671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512AB85-5153-4ACF-B240-2CC680B3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85F63-E116-4279-A257-8B44310E954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70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-13163" y="0"/>
            <a:ext cx="47369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297975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85266C-F9B0-4856-B737-6C8F4A175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39994-0F89-44EA-95C3-0963F01CB92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60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7138" y="470701"/>
            <a:ext cx="5701469" cy="60491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03" y="525670"/>
            <a:ext cx="5532328" cy="106503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2704" y="610069"/>
            <a:ext cx="3908585" cy="5414168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0303" y="1954120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032146" y="1760963"/>
            <a:ext cx="48606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EBDD75-E45C-495E-BE25-9211140F979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78227" y="4268644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41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79A6-86B0-499F-9AB4-A38CB71F5E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79406"/>
            <a:ext cx="9144000" cy="2270194"/>
          </a:xfrm>
          <a:effectLst>
            <a:reflection blurRad="127000" stA="36000" endPos="68000" dir="5400000" sy="-100000" algn="bl" rotWithShape="0"/>
          </a:effectLst>
        </p:spPr>
        <p:txBody>
          <a:bodyPr anchor="b"/>
          <a:lstStyle>
            <a:lvl1pPr algn="ctr">
              <a:defRPr sz="115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5DBE0B77-07EB-491E-B302-C64772B43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73141-1519-41E2-9014-427A91D4ACCB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378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FAE56DF2-36FF-489A-9C05-DB8C3CD9D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3477" y="1564988"/>
            <a:ext cx="427129" cy="427129"/>
          </a:xfrm>
          <a:prstGeom prst="rect">
            <a:avLst/>
          </a:prstGeom>
        </p:spPr>
      </p:pic>
      <p:pic>
        <p:nvPicPr>
          <p:cNvPr id="9" name="Graphic 8" descr="Irritant">
            <a:extLst>
              <a:ext uri="{FF2B5EF4-FFF2-40B4-BE49-F238E27FC236}">
                <a16:creationId xmlns:a16="http://schemas.microsoft.com/office/drawing/2014/main" id="{F3663CC9-0CC2-4758-8D4F-6FB882F60C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4155" y="1564988"/>
            <a:ext cx="427129" cy="427129"/>
          </a:xfrm>
          <a:prstGeom prst="rect">
            <a:avLst/>
          </a:prstGeom>
        </p:spPr>
      </p:pic>
      <p:pic>
        <p:nvPicPr>
          <p:cNvPr id="11" name="Graphic 10" descr="Question mark">
            <a:extLst>
              <a:ext uri="{FF2B5EF4-FFF2-40B4-BE49-F238E27FC236}">
                <a16:creationId xmlns:a16="http://schemas.microsoft.com/office/drawing/2014/main" id="{A3463CA6-D8DA-44CF-8A10-EA47E91BC9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6288" y="1564988"/>
            <a:ext cx="427129" cy="427129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AEB911C2-155D-4C46-9E64-A0B6DFE2E6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3477" y="2301436"/>
            <a:ext cx="427129" cy="427129"/>
          </a:xfrm>
          <a:prstGeom prst="rect">
            <a:avLst/>
          </a:prstGeom>
        </p:spPr>
      </p:pic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0AAE4A4E-BECC-47B9-B1DA-322ADF07DE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6288" y="2301436"/>
            <a:ext cx="427129" cy="427129"/>
          </a:xfrm>
          <a:prstGeom prst="rect">
            <a:avLst/>
          </a:prstGeom>
        </p:spPr>
      </p:pic>
      <p:pic>
        <p:nvPicPr>
          <p:cNvPr id="17" name="Graphic 16" descr="Security camera">
            <a:extLst>
              <a:ext uri="{FF2B5EF4-FFF2-40B4-BE49-F238E27FC236}">
                <a16:creationId xmlns:a16="http://schemas.microsoft.com/office/drawing/2014/main" id="{EDCD49CE-D30C-451B-8867-C20DD7EC9B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4155" y="2301436"/>
            <a:ext cx="427129" cy="427129"/>
          </a:xfrm>
          <a:prstGeom prst="rect">
            <a:avLst/>
          </a:prstGeom>
        </p:spPr>
      </p:pic>
      <p:pic>
        <p:nvPicPr>
          <p:cNvPr id="19" name="Graphic 18" descr="Computer">
            <a:extLst>
              <a:ext uri="{FF2B5EF4-FFF2-40B4-BE49-F238E27FC236}">
                <a16:creationId xmlns:a16="http://schemas.microsoft.com/office/drawing/2014/main" id="{FAF8BDA7-22D9-4937-9E7F-2E44F19530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46124" y="1564988"/>
            <a:ext cx="427129" cy="427129"/>
          </a:xfrm>
          <a:prstGeom prst="rect">
            <a:avLst/>
          </a:prstGeom>
        </p:spPr>
      </p:pic>
      <p:pic>
        <p:nvPicPr>
          <p:cNvPr id="21" name="Graphic 20" descr="Web cam">
            <a:extLst>
              <a:ext uri="{FF2B5EF4-FFF2-40B4-BE49-F238E27FC236}">
                <a16:creationId xmlns:a16="http://schemas.microsoft.com/office/drawing/2014/main" id="{0F1A6898-CBD0-47D0-988A-F7B46CC3179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59016" y="1564988"/>
            <a:ext cx="427129" cy="427129"/>
          </a:xfrm>
          <a:prstGeom prst="rect">
            <a:avLst/>
          </a:prstGeom>
        </p:spPr>
      </p:pic>
      <p:pic>
        <p:nvPicPr>
          <p:cNvPr id="23" name="Graphic 22" descr="Server">
            <a:extLst>
              <a:ext uri="{FF2B5EF4-FFF2-40B4-BE49-F238E27FC236}">
                <a16:creationId xmlns:a16="http://schemas.microsoft.com/office/drawing/2014/main" id="{A59532FA-4743-43C0-8FE1-5A54A24B7F3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53706" y="2301436"/>
            <a:ext cx="427129" cy="427129"/>
          </a:xfrm>
          <a:prstGeom prst="rect">
            <a:avLst/>
          </a:prstGeom>
        </p:spPr>
      </p:pic>
      <p:pic>
        <p:nvPicPr>
          <p:cNvPr id="26" name="Graphic 25" descr="Smart Phone">
            <a:extLst>
              <a:ext uri="{FF2B5EF4-FFF2-40B4-BE49-F238E27FC236}">
                <a16:creationId xmlns:a16="http://schemas.microsoft.com/office/drawing/2014/main" id="{4F0C3D68-B209-48A8-B277-A4752D9CE79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59016" y="2301436"/>
            <a:ext cx="427129" cy="42712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944" y="465103"/>
            <a:ext cx="9603275" cy="570563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 dirty="0"/>
              <a:t>Icon and graph examples</a:t>
            </a:r>
          </a:p>
        </p:txBody>
      </p:sp>
      <p:pic>
        <p:nvPicPr>
          <p:cNvPr id="28" name="Graphic 27" descr="Warning">
            <a:extLst>
              <a:ext uri="{FF2B5EF4-FFF2-40B4-BE49-F238E27FC236}">
                <a16:creationId xmlns:a16="http://schemas.microsoft.com/office/drawing/2014/main" id="{4C8652CA-15E4-4D8E-B66D-A6F46FD484B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53477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28" descr="Irritant">
            <a:extLst>
              <a:ext uri="{FF2B5EF4-FFF2-40B4-BE49-F238E27FC236}">
                <a16:creationId xmlns:a16="http://schemas.microsoft.com/office/drawing/2014/main" id="{C18D56FD-FF02-4839-A86D-3C6A406CD21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34155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1EBF6982-7FB0-4D95-8E66-608C19BD6F96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576288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phic 30" descr="Lock">
            <a:extLst>
              <a:ext uri="{FF2B5EF4-FFF2-40B4-BE49-F238E27FC236}">
                <a16:creationId xmlns:a16="http://schemas.microsoft.com/office/drawing/2014/main" id="{E11F6111-E4C2-48B1-BBCE-19AFAD0D7B3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253477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phic 31" descr="Unlock">
            <a:extLst>
              <a:ext uri="{FF2B5EF4-FFF2-40B4-BE49-F238E27FC236}">
                <a16:creationId xmlns:a16="http://schemas.microsoft.com/office/drawing/2014/main" id="{5467D50A-B453-4CB4-BBE8-94733D4787A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576288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phic 32" descr="Security camera">
            <a:extLst>
              <a:ext uri="{FF2B5EF4-FFF2-40B4-BE49-F238E27FC236}">
                <a16:creationId xmlns:a16="http://schemas.microsoft.com/office/drawing/2014/main" id="{E03DBCD4-3134-4F9F-84AF-7A9C139B9AA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34155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phic 33" descr="Computer">
            <a:extLst>
              <a:ext uri="{FF2B5EF4-FFF2-40B4-BE49-F238E27FC236}">
                <a16:creationId xmlns:a16="http://schemas.microsoft.com/office/drawing/2014/main" id="{2E230DAB-CBA0-4C72-9361-50E610B8799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65370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raphic 34" descr="Web cam">
            <a:extLst>
              <a:ext uri="{FF2B5EF4-FFF2-40B4-BE49-F238E27FC236}">
                <a16:creationId xmlns:a16="http://schemas.microsoft.com/office/drawing/2014/main" id="{3773EF1C-CBA7-4EAD-906A-08ACE15118F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95901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phic 35" descr="Server">
            <a:extLst>
              <a:ext uri="{FF2B5EF4-FFF2-40B4-BE49-F238E27FC236}">
                <a16:creationId xmlns:a16="http://schemas.microsoft.com/office/drawing/2014/main" id="{1AE76905-EFC5-4DC0-AF02-2EE50BA8952A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5370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phic 36" descr="Smart Phone">
            <a:extLst>
              <a:ext uri="{FF2B5EF4-FFF2-40B4-BE49-F238E27FC236}">
                <a16:creationId xmlns:a16="http://schemas.microsoft.com/office/drawing/2014/main" id="{ADE514AF-AF20-4ADF-9EB9-644F7919BC9A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95901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DA20F72D-9094-41D1-89BA-073BC1BA663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16710207"/>
              </p:ext>
            </p:extLst>
          </p:nvPr>
        </p:nvGraphicFramePr>
        <p:xfrm>
          <a:off x="6933494" y="3869635"/>
          <a:ext cx="4806122" cy="252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pic>
        <p:nvPicPr>
          <p:cNvPr id="44" name="Graphic 43" descr="Warning">
            <a:extLst>
              <a:ext uri="{FF2B5EF4-FFF2-40B4-BE49-F238E27FC236}">
                <a16:creationId xmlns:a16="http://schemas.microsoft.com/office/drawing/2014/main" id="{6E7F7F3B-5B61-42DA-985E-876900CF8568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245895" y="4813081"/>
            <a:ext cx="427129" cy="427129"/>
          </a:xfrm>
          <a:prstGeom prst="rect">
            <a:avLst/>
          </a:prstGeom>
        </p:spPr>
      </p:pic>
      <p:pic>
        <p:nvPicPr>
          <p:cNvPr id="45" name="Graphic 44" descr="Irritant">
            <a:extLst>
              <a:ext uri="{FF2B5EF4-FFF2-40B4-BE49-F238E27FC236}">
                <a16:creationId xmlns:a16="http://schemas.microsoft.com/office/drawing/2014/main" id="{BC6B1770-4EC3-451F-9049-34DF4B46C62D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826573" y="4813081"/>
            <a:ext cx="427129" cy="427129"/>
          </a:xfrm>
          <a:prstGeom prst="rect">
            <a:avLst/>
          </a:prstGeom>
        </p:spPr>
      </p:pic>
      <p:pic>
        <p:nvPicPr>
          <p:cNvPr id="46" name="Graphic 45" descr="Question mark">
            <a:extLst>
              <a:ext uri="{FF2B5EF4-FFF2-40B4-BE49-F238E27FC236}">
                <a16:creationId xmlns:a16="http://schemas.microsoft.com/office/drawing/2014/main" id="{70EA6AC2-2EDC-47D1-BBA9-D20B966CBF71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568706" y="4813081"/>
            <a:ext cx="427129" cy="427129"/>
          </a:xfrm>
          <a:prstGeom prst="rect">
            <a:avLst/>
          </a:prstGeom>
        </p:spPr>
      </p:pic>
      <p:pic>
        <p:nvPicPr>
          <p:cNvPr id="47" name="Graphic 46" descr="Lock">
            <a:extLst>
              <a:ext uri="{FF2B5EF4-FFF2-40B4-BE49-F238E27FC236}">
                <a16:creationId xmlns:a16="http://schemas.microsoft.com/office/drawing/2014/main" id="{4E68BDD2-FEE5-4CE3-AAD9-6371F78AA415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245895" y="5549529"/>
            <a:ext cx="427129" cy="427129"/>
          </a:xfrm>
          <a:prstGeom prst="rect">
            <a:avLst/>
          </a:prstGeom>
        </p:spPr>
      </p:pic>
      <p:pic>
        <p:nvPicPr>
          <p:cNvPr id="48" name="Graphic 47" descr="Unlock">
            <a:extLst>
              <a:ext uri="{FF2B5EF4-FFF2-40B4-BE49-F238E27FC236}">
                <a16:creationId xmlns:a16="http://schemas.microsoft.com/office/drawing/2014/main" id="{46F08239-E81D-4E4B-A3BD-39340839E00D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568706" y="5549529"/>
            <a:ext cx="427129" cy="427129"/>
          </a:xfrm>
          <a:prstGeom prst="rect">
            <a:avLst/>
          </a:prstGeom>
        </p:spPr>
      </p:pic>
      <p:pic>
        <p:nvPicPr>
          <p:cNvPr id="49" name="Graphic 48" descr="Security camera">
            <a:extLst>
              <a:ext uri="{FF2B5EF4-FFF2-40B4-BE49-F238E27FC236}">
                <a16:creationId xmlns:a16="http://schemas.microsoft.com/office/drawing/2014/main" id="{025ADA13-F71C-47B4-A878-226BD441587B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826573" y="5549529"/>
            <a:ext cx="427129" cy="427129"/>
          </a:xfrm>
          <a:prstGeom prst="rect">
            <a:avLst/>
          </a:prstGeom>
        </p:spPr>
      </p:pic>
      <p:pic>
        <p:nvPicPr>
          <p:cNvPr id="50" name="Graphic 49" descr="Computer">
            <a:extLst>
              <a:ext uri="{FF2B5EF4-FFF2-40B4-BE49-F238E27FC236}">
                <a16:creationId xmlns:a16="http://schemas.microsoft.com/office/drawing/2014/main" id="{7F66DFFB-A74E-42A1-9212-D6E85E79393E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638542" y="4813081"/>
            <a:ext cx="427129" cy="427129"/>
          </a:xfrm>
          <a:prstGeom prst="rect">
            <a:avLst/>
          </a:prstGeom>
        </p:spPr>
      </p:pic>
      <p:pic>
        <p:nvPicPr>
          <p:cNvPr id="51" name="Graphic 50" descr="Web cam">
            <a:extLst>
              <a:ext uri="{FF2B5EF4-FFF2-40B4-BE49-F238E27FC236}">
                <a16:creationId xmlns:a16="http://schemas.microsoft.com/office/drawing/2014/main" id="{031BF755-08BA-4E5F-8878-5E9BC87BA9F1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951434" y="4813081"/>
            <a:ext cx="427129" cy="427129"/>
          </a:xfrm>
          <a:prstGeom prst="rect">
            <a:avLst/>
          </a:prstGeom>
        </p:spPr>
      </p:pic>
      <p:pic>
        <p:nvPicPr>
          <p:cNvPr id="52" name="Graphic 51" descr="Server">
            <a:extLst>
              <a:ext uri="{FF2B5EF4-FFF2-40B4-BE49-F238E27FC236}">
                <a16:creationId xmlns:a16="http://schemas.microsoft.com/office/drawing/2014/main" id="{FB277D50-400C-4992-9176-A2BE669A33EA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646124" y="5549529"/>
            <a:ext cx="427129" cy="427129"/>
          </a:xfrm>
          <a:prstGeom prst="rect">
            <a:avLst/>
          </a:prstGeom>
        </p:spPr>
      </p:pic>
      <p:pic>
        <p:nvPicPr>
          <p:cNvPr id="53" name="Graphic 52" descr="Smart Phone">
            <a:extLst>
              <a:ext uri="{FF2B5EF4-FFF2-40B4-BE49-F238E27FC236}">
                <a16:creationId xmlns:a16="http://schemas.microsoft.com/office/drawing/2014/main" id="{C24E68E6-ED45-4173-B6A7-57E323A0A99D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951434" y="5549529"/>
            <a:ext cx="427129" cy="42712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4B5B10-ECE9-4368-91C5-371980151CC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71452174"/>
              </p:ext>
            </p:extLst>
          </p:nvPr>
        </p:nvGraphicFramePr>
        <p:xfrm>
          <a:off x="6933494" y="264324"/>
          <a:ext cx="4806122" cy="342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</p:spTree>
    <p:extLst>
      <p:ext uri="{BB962C8B-B14F-4D97-AF65-F5344CB8AC3E}">
        <p14:creationId xmlns:p14="http://schemas.microsoft.com/office/powerpoint/2010/main" val="231249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22914D9-F0EF-4B7F-AD7F-C89553DC8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1FA7-0B40-42E4-9173-E8CF54565E65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2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327" y="374805"/>
            <a:ext cx="6201661" cy="489950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 dirty="0"/>
              <a:t>Product logos and colors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1CBC327-A34C-48B0-AB4D-35CE644A7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5060" y="2902313"/>
            <a:ext cx="1996596" cy="100513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4982229-8D20-467D-A379-C8802DA6DA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971" y="4190481"/>
            <a:ext cx="2493476" cy="26526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35F0E8D-EA32-4B68-BEDE-CB348908E0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6972" y="2047622"/>
            <a:ext cx="2852562" cy="32060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4DCD9F-76E2-4367-B98E-21B8C95D9B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6972" y="2793659"/>
            <a:ext cx="761782" cy="2466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5FC162-046E-4063-8374-80693DFC37C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6971" y="3468180"/>
            <a:ext cx="1035801" cy="3123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A9E86F-6CD2-4B30-8A56-E7B3F3652D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96972" y="1382037"/>
            <a:ext cx="1746232" cy="2511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321720-9468-41B5-AF49-641FABE129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96971" y="4872396"/>
            <a:ext cx="2074104" cy="2566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6CC794-B941-40E4-BD5C-0CA6DB922898}"/>
              </a:ext>
            </a:extLst>
          </p:cNvPr>
          <p:cNvSpPr/>
          <p:nvPr userDrawn="1"/>
        </p:nvSpPr>
        <p:spPr>
          <a:xfrm>
            <a:off x="671509" y="1422400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5BBDE6-9FF7-4D71-BA1A-926AD65556C7}"/>
              </a:ext>
            </a:extLst>
          </p:cNvPr>
          <p:cNvSpPr/>
          <p:nvPr userDrawn="1"/>
        </p:nvSpPr>
        <p:spPr>
          <a:xfrm>
            <a:off x="918883" y="1422400"/>
            <a:ext cx="217311" cy="217311"/>
          </a:xfrm>
          <a:prstGeom prst="rect">
            <a:avLst/>
          </a:prstGeom>
          <a:solidFill>
            <a:srgbClr val="3D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DF0FCB-D9EB-4587-AD65-DA4D6D9679BC}"/>
              </a:ext>
            </a:extLst>
          </p:cNvPr>
          <p:cNvSpPr/>
          <p:nvPr userDrawn="1"/>
        </p:nvSpPr>
        <p:spPr>
          <a:xfrm>
            <a:off x="671509" y="2078542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D3FD1B-2469-4D7B-B27C-08E9681C24FD}"/>
              </a:ext>
            </a:extLst>
          </p:cNvPr>
          <p:cNvSpPr/>
          <p:nvPr userDrawn="1"/>
        </p:nvSpPr>
        <p:spPr>
          <a:xfrm>
            <a:off x="918883" y="2078542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F7841A-AB83-4CEE-A057-8E1DB1853852}"/>
              </a:ext>
            </a:extLst>
          </p:cNvPr>
          <p:cNvSpPr/>
          <p:nvPr userDrawn="1"/>
        </p:nvSpPr>
        <p:spPr>
          <a:xfrm>
            <a:off x="680344" y="2793658"/>
            <a:ext cx="217311" cy="217311"/>
          </a:xfrm>
          <a:prstGeom prst="rect">
            <a:avLst/>
          </a:prstGeom>
          <a:solidFill>
            <a:srgbClr val="4C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028437-9823-433E-B899-01C84AB16A3C}"/>
              </a:ext>
            </a:extLst>
          </p:cNvPr>
          <p:cNvSpPr/>
          <p:nvPr userDrawn="1"/>
        </p:nvSpPr>
        <p:spPr>
          <a:xfrm>
            <a:off x="927718" y="2793658"/>
            <a:ext cx="217311" cy="217311"/>
          </a:xfrm>
          <a:prstGeom prst="rect">
            <a:avLst/>
          </a:prstGeom>
          <a:solidFill>
            <a:srgbClr val="82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759243F-6CB0-4A1A-BD52-440D590AB2F7}"/>
              </a:ext>
            </a:extLst>
          </p:cNvPr>
          <p:cNvSpPr/>
          <p:nvPr userDrawn="1"/>
        </p:nvSpPr>
        <p:spPr>
          <a:xfrm>
            <a:off x="680344" y="3494984"/>
            <a:ext cx="455850" cy="217311"/>
          </a:xfrm>
          <a:prstGeom prst="rect">
            <a:avLst/>
          </a:prstGeom>
          <a:solidFill>
            <a:srgbClr val="005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4789682-E9D7-4C31-AF7C-C37E125F270E}"/>
              </a:ext>
            </a:extLst>
          </p:cNvPr>
          <p:cNvSpPr/>
          <p:nvPr userDrawn="1"/>
        </p:nvSpPr>
        <p:spPr>
          <a:xfrm>
            <a:off x="680345" y="4221501"/>
            <a:ext cx="144873" cy="217310"/>
          </a:xfrm>
          <a:prstGeom prst="rect">
            <a:avLst/>
          </a:prstGeom>
          <a:solidFill>
            <a:srgbClr val="12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B0A9B5F-C4BA-4007-8CD1-FB98B75BF585}"/>
              </a:ext>
            </a:extLst>
          </p:cNvPr>
          <p:cNvSpPr/>
          <p:nvPr userDrawn="1"/>
        </p:nvSpPr>
        <p:spPr>
          <a:xfrm>
            <a:off x="848205" y="4221501"/>
            <a:ext cx="144873" cy="217310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201EBE-5AB9-4280-AC3B-23B6DCA87465}"/>
              </a:ext>
            </a:extLst>
          </p:cNvPr>
          <p:cNvSpPr/>
          <p:nvPr userDrawn="1"/>
        </p:nvSpPr>
        <p:spPr>
          <a:xfrm>
            <a:off x="671509" y="4918031"/>
            <a:ext cx="217311" cy="217311"/>
          </a:xfrm>
          <a:prstGeom prst="rect">
            <a:avLst/>
          </a:prstGeom>
          <a:solidFill>
            <a:srgbClr val="124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4DA50B-092D-4E82-9B56-B65F382DC240}"/>
              </a:ext>
            </a:extLst>
          </p:cNvPr>
          <p:cNvSpPr/>
          <p:nvPr userDrawn="1"/>
        </p:nvSpPr>
        <p:spPr>
          <a:xfrm>
            <a:off x="918883" y="4918031"/>
            <a:ext cx="217311" cy="217311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6C6C540-AD3E-498A-94E7-5F85FF2F8CDF}"/>
              </a:ext>
            </a:extLst>
          </p:cNvPr>
          <p:cNvSpPr/>
          <p:nvPr userDrawn="1"/>
        </p:nvSpPr>
        <p:spPr>
          <a:xfrm>
            <a:off x="1011649" y="4221501"/>
            <a:ext cx="144873" cy="217310"/>
          </a:xfrm>
          <a:prstGeom prst="rect">
            <a:avLst/>
          </a:prstGeom>
          <a:solidFill>
            <a:srgbClr val="777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7EF2722B-5B62-4B8D-99C3-D43BCF82EC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14205" y="4190481"/>
            <a:ext cx="2493476" cy="265263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C5B54F68-4A9A-4458-8796-AECB93B0500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14206" y="2047622"/>
            <a:ext cx="2852562" cy="320605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E8183CED-BB1C-4F01-A48A-7B9598143E8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14206" y="2793659"/>
            <a:ext cx="761782" cy="246620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4D83211-3C20-4D04-92C3-B23D57F5F76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14205" y="3468180"/>
            <a:ext cx="1035801" cy="312384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CDF68293-CC78-437B-8E58-12D9F50D00E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14206" y="1382037"/>
            <a:ext cx="1746232" cy="251171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6ED1CEA7-71AA-40A5-A45E-16AAD29693B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14205" y="4872396"/>
            <a:ext cx="2074104" cy="256696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347ED9A-1C23-40DB-B749-39B724FAE30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96971" y="5620571"/>
            <a:ext cx="1305089" cy="265262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E84BC62-4093-418F-A647-3F97B532BCC0}"/>
              </a:ext>
            </a:extLst>
          </p:cNvPr>
          <p:cNvSpPr/>
          <p:nvPr userDrawn="1"/>
        </p:nvSpPr>
        <p:spPr>
          <a:xfrm>
            <a:off x="675078" y="5644547"/>
            <a:ext cx="213742" cy="217311"/>
          </a:xfrm>
          <a:prstGeom prst="rect">
            <a:avLst/>
          </a:prstGeom>
          <a:solidFill>
            <a:srgbClr val="80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14776EF6-B8C9-49C4-8B10-315EA52123C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14205" y="5596596"/>
            <a:ext cx="1305089" cy="26526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30B23F-1C42-4CDB-9C7C-46C52ED74572}"/>
              </a:ext>
            </a:extLst>
          </p:cNvPr>
          <p:cNvCxnSpPr>
            <a:cxnSpLocks/>
          </p:cNvCxnSpPr>
          <p:nvPr userDrawn="1"/>
        </p:nvCxnSpPr>
        <p:spPr>
          <a:xfrm>
            <a:off x="669537" y="940904"/>
            <a:ext cx="81972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8F6915-79CB-443E-A3DB-7448B3A7618B}"/>
              </a:ext>
            </a:extLst>
          </p:cNvPr>
          <p:cNvSpPr/>
          <p:nvPr userDrawn="1"/>
        </p:nvSpPr>
        <p:spPr>
          <a:xfrm>
            <a:off x="916698" y="5644547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108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BCT-inside-1column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15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17F1F7F-2426-4B30-995E-DE75A830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9BFCE-3FE4-4B9A-BBFE-7FF5F9DD93BF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8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7ACACFE-6A95-4EEF-98A0-92796C68D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461B5-E5A2-4837-A045-B44A08C2C086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A3CE296-458E-4E8F-A68F-363788EA4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AA0F3-1221-4061-AFB8-0745A4115558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6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44E1C03-75F0-437D-9900-A064AA9BA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5F9D7-C5DD-40DE-A5AB-3E3CF3E60457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8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1151041"/>
            <a:ext cx="9780644" cy="690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0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95752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3F89764-FA48-4C6F-A73D-13A832CFFD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2" y="1019697"/>
            <a:ext cx="9603275" cy="570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2E2C1BE9-B364-4F2C-B4C0-35FBD6E5D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52" r:id="rId2"/>
    <p:sldLayoutId id="2147483733" r:id="rId3"/>
    <p:sldLayoutId id="2147483734" r:id="rId4"/>
    <p:sldLayoutId id="2147483743" r:id="rId5"/>
    <p:sldLayoutId id="2147483744" r:id="rId6"/>
    <p:sldLayoutId id="2147483745" r:id="rId7"/>
    <p:sldLayoutId id="2147483746" r:id="rId8"/>
    <p:sldLayoutId id="2147483736" r:id="rId9"/>
    <p:sldLayoutId id="2147483753" r:id="rId10"/>
    <p:sldLayoutId id="2147483754" r:id="rId11"/>
    <p:sldLayoutId id="2147483739" r:id="rId12"/>
    <p:sldLayoutId id="2147483748" r:id="rId13"/>
    <p:sldLayoutId id="2147483751" r:id="rId14"/>
    <p:sldLayoutId id="2147483749" r:id="rId15"/>
    <p:sldLayoutId id="2147483750" r:id="rId16"/>
    <p:sldLayoutId id="2147483740" r:id="rId17"/>
    <p:sldLayoutId id="2147483741" r:id="rId18"/>
    <p:sldLayoutId id="2147483747" r:id="rId19"/>
    <p:sldLayoutId id="2147483742" r:id="rId2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2" y="1019697"/>
            <a:ext cx="9603275" cy="570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2E2C1BE9-B364-4F2C-B4C0-35FBD6E5D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8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60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3" r:id="rId13"/>
    <p:sldLayoutId id="2147483775" r:id="rId14"/>
    <p:sldLayoutId id="2147483777" r:id="rId15"/>
    <p:sldLayoutId id="2147483779" r:id="rId16"/>
    <p:sldLayoutId id="2147483781" r:id="rId17"/>
    <p:sldLayoutId id="2147483783" r:id="rId18"/>
    <p:sldLayoutId id="2147483785" r:id="rId19"/>
    <p:sldLayoutId id="2147483786" r:id="rId20"/>
    <p:sldLayoutId id="2147483787" r:id="rId2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D95B-FAFF-4C15-8F3D-FD4A8FF7A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Q3 2021 QBR’s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639C8-A85B-4207-A9B0-B6DD2095D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Financial Management Division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6D76-7841-4BA0-9A89-7E2EF5A35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4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 SFDC Pipeline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We will pull this up directly in SFDC.  Nothing to do on this slide</a:t>
            </a:r>
          </a:p>
        </p:txBody>
      </p:sp>
    </p:spTree>
    <p:extLst>
      <p:ext uri="{BB962C8B-B14F-4D97-AF65-F5344CB8AC3E}">
        <p14:creationId xmlns:p14="http://schemas.microsoft.com/office/powerpoint/2010/main" val="278682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2021goals and large pursuits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610826" y="2379452"/>
            <a:ext cx="4233382" cy="37231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BHAG (Big Hairy Audacious Goals)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Revenue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$2.4 mm in bookings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$1mm in Net New Bookings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Non-revenue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Build out new </a:t>
            </a:r>
            <a:r>
              <a:rPr lang="en-US" sz="1800" dirty="0" err="1"/>
              <a:t>Salesloft</a:t>
            </a:r>
            <a:r>
              <a:rPr lang="en-US" sz="1800" dirty="0"/>
              <a:t> cadences for Closed Lost Deals, New Leads and Stalled </a:t>
            </a:r>
            <a:r>
              <a:rPr lang="en-US" sz="1800" dirty="0" err="1"/>
              <a:t>Opps</a:t>
            </a:r>
            <a:endParaRPr lang="en-US" sz="1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Continuous Education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Source Sans Pro"/>
              <a:ea typeface="Source Sans Pro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Source Sans Pro"/>
              <a:ea typeface="Source Sans Pr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B76F22-0AF1-F44D-9635-BF72412D5BE8}"/>
              </a:ext>
            </a:extLst>
          </p:cNvPr>
          <p:cNvSpPr/>
          <p:nvPr/>
        </p:nvSpPr>
        <p:spPr>
          <a:xfrm>
            <a:off x="5844208" y="2379452"/>
            <a:ext cx="514211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Larger Pursuits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Vector Security = $500k+*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Employees: 1,717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CPI Security = 350k+*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Employees: 219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Manoa Plumbing = 150k+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200 Employees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Dynafire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  = 150k+*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Employees: 271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CML Security = 140k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Employees 140	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Presidio = 130k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EMC Security = 120k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Habitec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 Security = 130k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ea typeface="Source Sans Pro"/>
            </a:endParaRP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74764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6E98-8C51-814C-B4C0-4042F8B6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Needs/issues/concerns/ideas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A83A5-A72F-CD49-B325-EB7AB0B63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2019550"/>
            <a:ext cx="4645152" cy="477160"/>
          </a:xfrm>
        </p:spPr>
        <p:txBody>
          <a:bodyPr/>
          <a:lstStyle/>
          <a:p>
            <a:r>
              <a:rPr lang="en-US" dirty="0"/>
              <a:t>Needs/Issues/Concerns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5DABB-2B45-FB44-9710-5B5CA4AB8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1" y="2496710"/>
            <a:ext cx="8332913" cy="3218722"/>
          </a:xfrm>
        </p:spPr>
        <p:txBody>
          <a:bodyPr/>
          <a:lstStyle/>
          <a:p>
            <a:r>
              <a:rPr lang="en-US" dirty="0"/>
              <a:t>Need</a:t>
            </a:r>
          </a:p>
          <a:p>
            <a:pPr lvl="1"/>
            <a:r>
              <a:rPr lang="en-US" dirty="0"/>
              <a:t>New Contracts</a:t>
            </a:r>
          </a:p>
          <a:p>
            <a:pPr lvl="1"/>
            <a:r>
              <a:rPr lang="en-US" dirty="0"/>
              <a:t>ROI Calculator </a:t>
            </a:r>
          </a:p>
          <a:p>
            <a:r>
              <a:rPr lang="en-US" dirty="0"/>
              <a:t>Concern</a:t>
            </a:r>
          </a:p>
          <a:p>
            <a:pPr lvl="1"/>
            <a:r>
              <a:rPr lang="en-US" dirty="0"/>
              <a:t>Campaigns – Need more built out in </a:t>
            </a:r>
            <a:r>
              <a:rPr lang="en-US" dirty="0" err="1"/>
              <a:t>Marketo</a:t>
            </a:r>
            <a:r>
              <a:rPr lang="en-US" dirty="0"/>
              <a:t> and auto-notifications </a:t>
            </a:r>
          </a:p>
          <a:p>
            <a:r>
              <a:rPr lang="en-US" dirty="0"/>
              <a:t>Idea </a:t>
            </a:r>
          </a:p>
          <a:p>
            <a:pPr lvl="1"/>
            <a:r>
              <a:rPr lang="en-US" dirty="0"/>
              <a:t>Marketing Campaign </a:t>
            </a:r>
          </a:p>
          <a:p>
            <a:pPr lvl="2"/>
            <a:r>
              <a:rPr lang="en-US" dirty="0"/>
              <a:t>Targeting AB to SO</a:t>
            </a:r>
          </a:p>
          <a:p>
            <a:pPr lvl="2"/>
            <a:r>
              <a:rPr lang="en-US" dirty="0"/>
              <a:t>Stalled </a:t>
            </a:r>
            <a:r>
              <a:rPr lang="en-US" dirty="0" err="1"/>
              <a:t>Opps</a:t>
            </a:r>
            <a:r>
              <a:rPr lang="en-US" dirty="0"/>
              <a:t> AB / SO</a:t>
            </a:r>
          </a:p>
          <a:p>
            <a:pPr lvl="2"/>
            <a:r>
              <a:rPr lang="en-US" dirty="0"/>
              <a:t>SO Hosted Offering 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82728-996A-9A44-8003-CAD120C2BD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8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D95B-FAFF-4C15-8F3D-FD4A8FF7A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Q2 2021 QBR’s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639C8-A85B-4207-A9B0-B6DD2095D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-John Doyle</a:t>
            </a:r>
          </a:p>
          <a:p>
            <a:r>
              <a:rPr lang="en-US" dirty="0"/>
              <a:t>-April 21</a:t>
            </a:r>
            <a:r>
              <a:rPr lang="en-US" baseline="30000" dirty="0"/>
              <a:t>st, 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6D76-7841-4BA0-9A89-7E2EF5A35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9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 performance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3200" dirty="0"/>
              <a:t>Q1 Quota = $200,000.00</a:t>
            </a:r>
          </a:p>
          <a:p>
            <a:r>
              <a:rPr lang="en-US" sz="3200" dirty="0"/>
              <a:t>Q1 Finish = $175,000.00</a:t>
            </a:r>
          </a:p>
          <a:p>
            <a:r>
              <a:rPr lang="en-US" sz="3200" dirty="0"/>
              <a:t>Q1 % </a:t>
            </a:r>
            <a:r>
              <a:rPr lang="en-US" sz="3200" dirty="0">
                <a:solidFill>
                  <a:srgbClr val="00B050"/>
                </a:solidFill>
              </a:rPr>
              <a:t>over</a:t>
            </a:r>
            <a:r>
              <a:rPr lang="en-US" sz="3200" dirty="0"/>
              <a:t>/</a:t>
            </a:r>
            <a:r>
              <a:rPr lang="en-US" sz="3200" dirty="0">
                <a:solidFill>
                  <a:srgbClr val="FF0000"/>
                </a:solidFill>
              </a:rPr>
              <a:t>under</a:t>
            </a:r>
            <a:r>
              <a:rPr lang="en-US" sz="3200" dirty="0"/>
              <a:t> goal = $</a:t>
            </a:r>
            <a:r>
              <a:rPr lang="en-US" sz="3200" dirty="0">
                <a:solidFill>
                  <a:srgbClr val="FF0000"/>
                </a:solidFill>
              </a:rPr>
              <a:t>25,000.00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5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3200" dirty="0"/>
              <a:t>Q2 Goal = $300,000.00</a:t>
            </a:r>
          </a:p>
          <a:p>
            <a:r>
              <a:rPr lang="en-US" sz="3200" dirty="0"/>
              <a:t>Q2 Expected Finish = $200,000.00</a:t>
            </a:r>
          </a:p>
          <a:p>
            <a:r>
              <a:rPr lang="en-US" sz="3200" dirty="0"/>
              <a:t>Q2 Expected 33% under goal = $100,000.00</a:t>
            </a:r>
          </a:p>
          <a:p>
            <a:r>
              <a:rPr lang="en-US" sz="3200" dirty="0"/>
              <a:t>Q2 Stretch Goal = $300,000.00</a:t>
            </a:r>
          </a:p>
          <a:p>
            <a:r>
              <a:rPr lang="en-US" sz="3200" dirty="0"/>
              <a:t>Q2 Stretch 0% over/under goal = $0.00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5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 SFDC Pipeline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We will pull this up directly in SFDC.  Nothing to do on this slide</a:t>
            </a:r>
          </a:p>
        </p:txBody>
      </p:sp>
    </p:spTree>
    <p:extLst>
      <p:ext uri="{BB962C8B-B14F-4D97-AF65-F5344CB8AC3E}">
        <p14:creationId xmlns:p14="http://schemas.microsoft.com/office/powerpoint/2010/main" val="402902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2021goals and large pursuits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610825" y="2136372"/>
            <a:ext cx="9375497" cy="2892208"/>
          </a:xfrm>
        </p:spPr>
        <p:txBody>
          <a:bodyPr/>
          <a:lstStyle/>
          <a:p>
            <a:pPr algn="l" rtl="0" fontAlgn="base"/>
            <a:r>
              <a:rPr lang="en-US" b="0" i="0" u="none" strike="noStrike" dirty="0">
                <a:effectLst/>
              </a:rPr>
              <a:t>Top 10 Pursuits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en-US" b="0" i="0" u="none" strike="noStrike" dirty="0">
                <a:effectLst/>
              </a:rPr>
              <a:t>PVT = $117,000.00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Step: Discuss internally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US" b="0" i="0" u="none" strike="noStrike" dirty="0">
                <a:effectLst/>
              </a:rPr>
              <a:t>ASAP Security = $73,130.00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Step: Review Pricing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US" b="0" i="0" u="none" strike="noStrike" dirty="0">
                <a:effectLst/>
              </a:rPr>
              <a:t>Forest = $54,000.00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Step: Sign agreement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US" b="0" i="0" u="none" strike="noStrike" dirty="0">
                <a:effectLst/>
              </a:rPr>
              <a:t>Apex =$53,000.00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Step: Review Pricing, discussion with Justin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Hukill's</a:t>
            </a:r>
            <a:r>
              <a:rPr lang="en-US" b="0" i="0" u="none" strike="noStrike" dirty="0">
                <a:effectLst/>
              </a:rPr>
              <a:t> =$42,000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 = Demo for President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Vyanet</a:t>
            </a:r>
            <a:r>
              <a:rPr lang="en-US" b="0" i="0" u="none" strike="noStrike" dirty="0">
                <a:effectLst/>
              </a:rPr>
              <a:t> Security = $33,000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Step: App doesn’t have offline capabilities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US" b="0" i="0" u="none" strike="noStrike" dirty="0">
                <a:effectLst/>
              </a:rPr>
              <a:t>King Alarm = $32,000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Step: More Demos showing Manitou Integration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US" b="0" i="0" u="none" strike="noStrike" dirty="0">
                <a:effectLst/>
              </a:rPr>
              <a:t>Sacramento Valley = $24,000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Step: See if there ready to move forward death in the family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US" b="0" i="0" u="none" strike="noStrike" dirty="0">
                <a:effectLst/>
              </a:rPr>
              <a:t>Valley Security = $17,000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Step: 1st Demo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US" b="0" i="0" u="none" strike="noStrike" dirty="0">
                <a:effectLst/>
              </a:rPr>
              <a:t>Safety Signal = $14,000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Step: 2nd Demo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3050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Needs/issues/concerns/ideas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610825" y="2594605"/>
            <a:ext cx="9375497" cy="26491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Resources toward bigger deals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AB Churn - Does Billing handle cancellations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What modules work with specific platforms </a:t>
            </a:r>
            <a:r>
              <a:rPr lang="en-US" sz="1800" dirty="0" err="1"/>
              <a:t>ie</a:t>
            </a:r>
            <a:r>
              <a:rPr lang="en-US" sz="1800" dirty="0"/>
              <a:t> </a:t>
            </a:r>
            <a:r>
              <a:rPr lang="en-US" sz="1800" dirty="0" err="1"/>
              <a:t>checkscanner</a:t>
            </a:r>
            <a:r>
              <a:rPr lang="en-US" sz="1800" dirty="0"/>
              <a:t>, barcode scanner,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BoldU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Internal Communication on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Marketing Campaigns -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Next Generation Product </a:t>
            </a:r>
          </a:p>
        </p:txBody>
      </p:sp>
    </p:spTree>
    <p:extLst>
      <p:ext uri="{BB962C8B-B14F-4D97-AF65-F5344CB8AC3E}">
        <p14:creationId xmlns:p14="http://schemas.microsoft.com/office/powerpoint/2010/main" val="23217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6C1D-9184-E349-890C-048A94B2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9A13A5-BA4B-FD4D-9E74-C9FE3C73E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74B4F-985B-AC44-AECD-3BD3DE33894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97677" y="2310986"/>
            <a:ext cx="9375497" cy="264912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21DA3A-D173-1149-A671-12699FC50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191154"/>
              </p:ext>
            </p:extLst>
          </p:nvPr>
        </p:nvGraphicFramePr>
        <p:xfrm>
          <a:off x="972102" y="2859137"/>
          <a:ext cx="10459150" cy="2921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4233">
                  <a:extLst>
                    <a:ext uri="{9D8B030D-6E8A-4147-A177-3AD203B41FA5}">
                      <a16:colId xmlns:a16="http://schemas.microsoft.com/office/drawing/2014/main" val="3125367465"/>
                    </a:ext>
                  </a:extLst>
                </a:gridCol>
                <a:gridCol w="3945133">
                  <a:extLst>
                    <a:ext uri="{9D8B030D-6E8A-4147-A177-3AD203B41FA5}">
                      <a16:colId xmlns:a16="http://schemas.microsoft.com/office/drawing/2014/main" val="3298945738"/>
                    </a:ext>
                  </a:extLst>
                </a:gridCol>
                <a:gridCol w="2009784">
                  <a:extLst>
                    <a:ext uri="{9D8B030D-6E8A-4147-A177-3AD203B41FA5}">
                      <a16:colId xmlns:a16="http://schemas.microsoft.com/office/drawing/2014/main" val="516736849"/>
                    </a:ext>
                  </a:extLst>
                </a:gridCol>
              </a:tblGrid>
              <a:tr h="4291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Topic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Presenter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709835"/>
                  </a:ext>
                </a:extLst>
              </a:tr>
              <a:tr h="399139">
                <a:tc>
                  <a:txBody>
                    <a:bodyPr/>
                    <a:lstStyle/>
                    <a:p>
                      <a:r>
                        <a:rPr lang="en-US" sz="1400" dirty="0"/>
                        <a:t>State of the Business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Aaron </a:t>
                      </a:r>
                      <a:r>
                        <a:rPr lang="en-US" sz="1200" dirty="0" err="1">
                          <a:effectLst/>
                          <a:latin typeface="+mj-lt"/>
                        </a:rPr>
                        <a:t>Sandager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 minutes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1971943"/>
                  </a:ext>
                </a:extLst>
              </a:tr>
              <a:tr h="379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John Performance &amp; Review </a:t>
                      </a:r>
                    </a:p>
                    <a:p>
                      <a:endParaRPr lang="en-US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John Doyle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 minutes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1551837"/>
                  </a:ext>
                </a:extLst>
              </a:tr>
              <a:tr h="379964">
                <a:tc>
                  <a:txBody>
                    <a:bodyPr/>
                    <a:lstStyle/>
                    <a:p>
                      <a:r>
                        <a:rPr lang="en-US" sz="1400" dirty="0"/>
                        <a:t>Jimmy Performance &amp; Review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Jimmy Maxwell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 minutes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9741891"/>
                  </a:ext>
                </a:extLst>
              </a:tr>
              <a:tr h="396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Sam Performance &amp; Review</a:t>
                      </a:r>
                    </a:p>
                    <a:p>
                      <a:endParaRPr lang="en-US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Gambatese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 minutes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978041"/>
                  </a:ext>
                </a:extLst>
              </a:tr>
              <a:tr h="429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Justin Performance &amp; Review </a:t>
                      </a:r>
                    </a:p>
                    <a:p>
                      <a:endParaRPr lang="en-US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Justin </a:t>
                      </a: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DeBaggis</a:t>
                      </a: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 minutes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462749"/>
                  </a:ext>
                </a:extLst>
              </a:tr>
              <a:tr h="429141">
                <a:tc>
                  <a:txBody>
                    <a:bodyPr/>
                    <a:lstStyle/>
                    <a:p>
                      <a:r>
                        <a:rPr lang="en-US" sz="1400" dirty="0"/>
                        <a:t>Q&amp;A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Team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15-20 minutes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521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84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 Q1 Performance &amp; Highlights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E579177-2501-1946-A033-BC07947EC6A2}"/>
              </a:ext>
            </a:extLst>
          </p:cNvPr>
          <p:cNvSpPr txBox="1">
            <a:spLocks/>
          </p:cNvSpPr>
          <p:nvPr/>
        </p:nvSpPr>
        <p:spPr>
          <a:xfrm>
            <a:off x="1763225" y="2531852"/>
            <a:ext cx="9375497" cy="2649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Q1 Commit: $840,000</a:t>
            </a:r>
          </a:p>
          <a:p>
            <a:r>
              <a:rPr lang="en-US" sz="1800" dirty="0"/>
              <a:t>Q1 Division FINISH: </a:t>
            </a:r>
            <a:r>
              <a:rPr lang="en-US" sz="1800" dirty="0">
                <a:solidFill>
                  <a:srgbClr val="FF0000"/>
                </a:solidFill>
              </a:rPr>
              <a:t>$719, 219</a:t>
            </a:r>
          </a:p>
          <a:p>
            <a:r>
              <a:rPr lang="en-US" sz="1800" dirty="0"/>
              <a:t>New Pipeline Created: </a:t>
            </a:r>
            <a:r>
              <a:rPr lang="en-US" sz="1800" dirty="0">
                <a:solidFill>
                  <a:srgbClr val="00B050"/>
                </a:solidFill>
              </a:rPr>
              <a:t>1.15mm*</a:t>
            </a:r>
          </a:p>
          <a:p>
            <a:r>
              <a:rPr lang="en-US" sz="1800" dirty="0"/>
              <a:t>2 Net New SO deals &gt; </a:t>
            </a:r>
            <a:r>
              <a:rPr lang="en-US" sz="1800" dirty="0">
                <a:solidFill>
                  <a:srgbClr val="00B050"/>
                </a:solidFill>
              </a:rPr>
              <a:t>70k per deal</a:t>
            </a:r>
          </a:p>
          <a:p>
            <a:r>
              <a:rPr lang="en-US" sz="1800" dirty="0"/>
              <a:t>Net New Bookings: </a:t>
            </a:r>
            <a:r>
              <a:rPr lang="en-US" sz="1800" dirty="0">
                <a:solidFill>
                  <a:srgbClr val="FF0000"/>
                </a:solidFill>
              </a:rPr>
              <a:t>13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38D678-1ECB-0248-A656-31323FB1A095}"/>
              </a:ext>
            </a:extLst>
          </p:cNvPr>
          <p:cNvSpPr/>
          <p:nvPr/>
        </p:nvSpPr>
        <p:spPr>
          <a:xfrm>
            <a:off x="1434352" y="5432142"/>
            <a:ext cx="10278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80707"/>
                </a:solidFill>
                <a:latin typeface="Salesforce Sans"/>
              </a:rPr>
              <a:t>New Pipe Created This QTR - Close Date = Current QTR and Next QTR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8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Updates &amp; Initiatives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15F1FA5-C47F-2D42-A00B-7E94CE023670}"/>
              </a:ext>
            </a:extLst>
          </p:cNvPr>
          <p:cNvSpPr txBox="1">
            <a:spLocks/>
          </p:cNvSpPr>
          <p:nvPr/>
        </p:nvSpPr>
        <p:spPr>
          <a:xfrm>
            <a:off x="1812921" y="2379451"/>
            <a:ext cx="9375497" cy="2649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AlarmBiller</a:t>
            </a:r>
            <a:r>
              <a:rPr lang="en-US" sz="2000" dirty="0"/>
              <a:t> &amp; Stages Integration - </a:t>
            </a:r>
            <a:r>
              <a:rPr lang="en-US" sz="2000" dirty="0">
                <a:solidFill>
                  <a:srgbClr val="00B050"/>
                </a:solidFill>
              </a:rPr>
              <a:t>Completed</a:t>
            </a:r>
          </a:p>
          <a:p>
            <a:r>
              <a:rPr lang="en-US" sz="2000" dirty="0"/>
              <a:t>Sedona-X Mobile App &amp; T&amp;A Integration – </a:t>
            </a:r>
            <a:r>
              <a:rPr lang="en-US" sz="2000" dirty="0">
                <a:highlight>
                  <a:srgbClr val="FFFF00"/>
                </a:highlight>
              </a:rPr>
              <a:t>In Progress</a:t>
            </a:r>
          </a:p>
          <a:p>
            <a:r>
              <a:rPr lang="en-US" sz="2000" dirty="0" err="1"/>
              <a:t>SedonaOffice</a:t>
            </a:r>
            <a:r>
              <a:rPr lang="en-US" sz="2000" dirty="0"/>
              <a:t> and Stages Integration – </a:t>
            </a:r>
            <a:r>
              <a:rPr lang="en-US" sz="2000" dirty="0">
                <a:highlight>
                  <a:srgbClr val="FFFF00"/>
                </a:highlight>
              </a:rPr>
              <a:t>In Progress</a:t>
            </a:r>
          </a:p>
          <a:p>
            <a:r>
              <a:rPr lang="en-US" sz="2000" dirty="0" err="1"/>
              <a:t>SalesAutomation</a:t>
            </a:r>
            <a:r>
              <a:rPr lang="en-US" sz="2000" dirty="0"/>
              <a:t> &amp; </a:t>
            </a:r>
            <a:r>
              <a:rPr lang="en-US" sz="2000" dirty="0" err="1"/>
              <a:t>eForms</a:t>
            </a:r>
            <a:r>
              <a:rPr lang="en-US" sz="2000" dirty="0"/>
              <a:t> Enhancements – </a:t>
            </a:r>
            <a:r>
              <a:rPr lang="en-US" sz="2000" dirty="0">
                <a:solidFill>
                  <a:srgbClr val="00B050"/>
                </a:solidFill>
              </a:rPr>
              <a:t>Completed</a:t>
            </a:r>
          </a:p>
          <a:p>
            <a:r>
              <a:rPr lang="en-US" sz="2000" dirty="0"/>
              <a:t>	Grouping</a:t>
            </a:r>
          </a:p>
          <a:p>
            <a:r>
              <a:rPr lang="en-US" sz="2000" dirty="0"/>
              <a:t>	Dependency Notes</a:t>
            </a:r>
          </a:p>
          <a:p>
            <a:r>
              <a:rPr lang="en-US" sz="2000" dirty="0" err="1"/>
              <a:t>SedonaSync</a:t>
            </a:r>
            <a:r>
              <a:rPr lang="en-US" sz="2000" dirty="0"/>
              <a:t> Event Library – </a:t>
            </a:r>
            <a:r>
              <a:rPr lang="en-US" sz="2000" dirty="0">
                <a:solidFill>
                  <a:srgbClr val="00B050"/>
                </a:solidFill>
              </a:rPr>
              <a:t>30+ Events Created </a:t>
            </a:r>
          </a:p>
          <a:p>
            <a:r>
              <a:rPr lang="en-US" sz="2000" dirty="0"/>
              <a:t>Dashboards &amp; KPI Enhancements – </a:t>
            </a:r>
            <a:r>
              <a:rPr lang="en-US" sz="2000" dirty="0">
                <a:highlight>
                  <a:srgbClr val="FFFF00"/>
                </a:highlight>
              </a:rPr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232199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C6B5E0-12E0-644A-96AE-F23399839A40}"/>
              </a:ext>
            </a:extLst>
          </p:cNvPr>
          <p:cNvSpPr/>
          <p:nvPr/>
        </p:nvSpPr>
        <p:spPr>
          <a:xfrm>
            <a:off x="1205678" y="2869153"/>
            <a:ext cx="94987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4030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Pipeline – Typically very early-stage deals</a:t>
            </a:r>
            <a:endParaRPr lang="en-US" dirty="0">
              <a:solidFill>
                <a:srgbClr val="04030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dirty="0">
              <a:solidFill>
                <a:srgbClr val="04030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4030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Upside (Best Case) – The AE is feeling good about the deal; however, they haven’t ironed out pricing, contract terms, etc.</a:t>
            </a:r>
            <a:endParaRPr lang="en-US" dirty="0">
              <a:solidFill>
                <a:srgbClr val="04030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dirty="0">
              <a:solidFill>
                <a:srgbClr val="04030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4030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Commit – the AE is confident in the deal or received a verbal agreement saying the deal will come in by the close date they’ve set</a:t>
            </a:r>
            <a:endParaRPr lang="en-US" dirty="0">
              <a:solidFill>
                <a:srgbClr val="04030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2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MEDDIC Qualification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0A5A3-311F-CD40-B9A3-003DE540D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824" y="2204386"/>
            <a:ext cx="9375497" cy="338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3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D95B-FAFF-4C15-8F3D-FD4A8FF7A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Justin </a:t>
            </a:r>
            <a:r>
              <a:rPr lang="en-US" dirty="0" err="1"/>
              <a:t>Debaggis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6D76-7841-4BA0-9A89-7E2EF5A35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4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 performance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3200" dirty="0"/>
              <a:t>Q2 Quota = $330,000</a:t>
            </a:r>
          </a:p>
          <a:p>
            <a:r>
              <a:rPr lang="en-US" sz="3200" dirty="0"/>
              <a:t>Q2 Finish = $493,456</a:t>
            </a:r>
          </a:p>
          <a:p>
            <a:r>
              <a:rPr lang="en-US" sz="3200" dirty="0"/>
              <a:t>Q2 % </a:t>
            </a:r>
            <a:r>
              <a:rPr lang="en-US" sz="3200" dirty="0">
                <a:solidFill>
                  <a:srgbClr val="00B050"/>
                </a:solidFill>
              </a:rPr>
              <a:t>over/</a:t>
            </a:r>
            <a:r>
              <a:rPr lang="en-US" sz="3200" dirty="0">
                <a:solidFill>
                  <a:srgbClr val="FF0000"/>
                </a:solidFill>
              </a:rPr>
              <a:t>under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goal = </a:t>
            </a:r>
            <a:r>
              <a:rPr lang="en-US" sz="3200" dirty="0">
                <a:solidFill>
                  <a:srgbClr val="00B050"/>
                </a:solidFill>
              </a:rPr>
              <a:t>+50%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6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610825" y="2180670"/>
            <a:ext cx="9375497" cy="2649127"/>
          </a:xfrm>
        </p:spPr>
        <p:txBody>
          <a:bodyPr/>
          <a:lstStyle/>
          <a:p>
            <a:r>
              <a:rPr lang="en-US" sz="3200" dirty="0"/>
              <a:t>Q3 Goal = $450,000</a:t>
            </a:r>
          </a:p>
          <a:p>
            <a:r>
              <a:rPr lang="en-US" sz="3200" dirty="0"/>
              <a:t>Q3 IN = $20,270</a:t>
            </a:r>
          </a:p>
          <a:p>
            <a:r>
              <a:rPr lang="en-US" sz="3200" dirty="0"/>
              <a:t>Q3 Expected Finish = $385,000</a:t>
            </a:r>
          </a:p>
          <a:p>
            <a:r>
              <a:rPr lang="en-US" sz="3200" dirty="0"/>
              <a:t>Q3 Expected % </a:t>
            </a:r>
            <a:r>
              <a:rPr lang="en-US" sz="3200" dirty="0">
                <a:solidFill>
                  <a:srgbClr val="00B050"/>
                </a:solidFill>
              </a:rPr>
              <a:t>over</a:t>
            </a:r>
            <a:r>
              <a:rPr lang="en-US" sz="3200" dirty="0"/>
              <a:t>/</a:t>
            </a:r>
            <a:r>
              <a:rPr lang="en-US" sz="3200" dirty="0">
                <a:solidFill>
                  <a:srgbClr val="FF0000"/>
                </a:solidFill>
              </a:rPr>
              <a:t>under</a:t>
            </a:r>
            <a:r>
              <a:rPr lang="en-US" sz="3200" dirty="0"/>
              <a:t> goal = </a:t>
            </a:r>
            <a:r>
              <a:rPr lang="en-US" sz="3200" dirty="0">
                <a:solidFill>
                  <a:srgbClr val="FF0000"/>
                </a:solidFill>
              </a:rPr>
              <a:t>-14% </a:t>
            </a:r>
          </a:p>
          <a:p>
            <a:r>
              <a:rPr lang="en-US" sz="3200" dirty="0"/>
              <a:t>Q3 Stretch Goal = $650,000</a:t>
            </a:r>
          </a:p>
          <a:p>
            <a:r>
              <a:rPr lang="en-US" sz="3200" dirty="0"/>
              <a:t>Q3 Stretch % over goal = </a:t>
            </a:r>
            <a:r>
              <a:rPr lang="en-US" sz="3200" dirty="0">
                <a:solidFill>
                  <a:srgbClr val="00B050"/>
                </a:solidFill>
              </a:rPr>
              <a:t>+55%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0471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Bold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6B021B"/>
      </a:accent1>
      <a:accent2>
        <a:srgbClr val="8F0324"/>
      </a:accent2>
      <a:accent3>
        <a:srgbClr val="C00000"/>
      </a:accent3>
      <a:accent4>
        <a:srgbClr val="3F6D34"/>
      </a:accent4>
      <a:accent5>
        <a:srgbClr val="114980"/>
      </a:accent5>
      <a:accent6>
        <a:srgbClr val="4C788C"/>
      </a:accent6>
      <a:hlink>
        <a:srgbClr val="AFA597"/>
      </a:hlink>
      <a:folHlink>
        <a:srgbClr val="CCC5B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05E5A6-57BC-407D-B52D-702BC3431BCF}" vid="{51D96AC9-789F-4BB6-96DC-629AB5B9C8EE}"/>
    </a:ext>
  </a:extLst>
</a:theme>
</file>

<file path=ppt/theme/theme2.xml><?xml version="1.0" encoding="utf-8"?>
<a:theme xmlns:a="http://schemas.openxmlformats.org/drawingml/2006/main" name="1_Gallery">
  <a:themeElements>
    <a:clrScheme name="Bold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6B021B"/>
      </a:accent1>
      <a:accent2>
        <a:srgbClr val="8F0324"/>
      </a:accent2>
      <a:accent3>
        <a:srgbClr val="C00000"/>
      </a:accent3>
      <a:accent4>
        <a:srgbClr val="3F6D34"/>
      </a:accent4>
      <a:accent5>
        <a:srgbClr val="114980"/>
      </a:accent5>
      <a:accent6>
        <a:srgbClr val="4C788C"/>
      </a:accent6>
      <a:hlink>
        <a:srgbClr val="AFA597"/>
      </a:hlink>
      <a:folHlink>
        <a:srgbClr val="CCC5B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ldGroup_PPT_Template_2021.potx" id="{63FA7075-06BA-4547-B99B-94558497712F}" vid="{3D46F2B9-DD9F-40A3-A736-5C300C56DB2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8FDB2E423844D91B51A4EE7C467D8" ma:contentTypeVersion="26" ma:contentTypeDescription="Create a new document." ma:contentTypeScope="" ma:versionID="fbde3c444f0cb21ab8b2299b42250f66">
  <xsd:schema xmlns:xsd="http://www.w3.org/2001/XMLSchema" xmlns:xs="http://www.w3.org/2001/XMLSchema" xmlns:p="http://schemas.microsoft.com/office/2006/metadata/properties" xmlns:ns2="06833ec7-bc81-4bdc-822a-9db94dab13b1" xmlns:ns3="628d6d76-8410-4f89-b8f5-1ec9c11a97db" targetNamespace="http://schemas.microsoft.com/office/2006/metadata/properties" ma:root="true" ma:fieldsID="ba72bd5118a818abec928c66b553b576" ns2:_="" ns3:_="">
    <xsd:import namespace="06833ec7-bc81-4bdc-822a-9db94dab13b1"/>
    <xsd:import namespace="628d6d76-8410-4f89-b8f5-1ec9c11a97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33ec7-bc81-4bdc-822a-9db94dab13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description="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d6d76-8410-4f89-b8f5-1ec9c11a97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C15BFE-43BC-4C21-998F-873EC45A37D4}"/>
</file>

<file path=customXml/itemProps2.xml><?xml version="1.0" encoding="utf-8"?>
<ds:datastoreItem xmlns:ds="http://schemas.openxmlformats.org/officeDocument/2006/customXml" ds:itemID="{61596ABF-595C-476F-8EBA-916218C6175D}"/>
</file>

<file path=customXml/itemProps3.xml><?xml version="1.0" encoding="utf-8"?>
<ds:datastoreItem xmlns:ds="http://schemas.openxmlformats.org/officeDocument/2006/customXml" ds:itemID="{705C500B-C58D-4FDB-BA41-B97152BD3EEF}"/>
</file>

<file path=docProps/app.xml><?xml version="1.0" encoding="utf-8"?>
<Properties xmlns="http://schemas.openxmlformats.org/officeDocument/2006/extended-properties" xmlns:vt="http://schemas.openxmlformats.org/officeDocument/2006/docPropsVTypes">
  <Template>Bold Group 2021 - White BG - Template</Template>
  <TotalTime>5444</TotalTime>
  <Words>721</Words>
  <Application>Microsoft Macintosh PowerPoint</Application>
  <PresentationFormat>Widescreen</PresentationFormat>
  <Paragraphs>150</Paragraphs>
  <Slides>18</Slides>
  <Notes>0</Notes>
  <HiddenSlides>10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Gill Sans MT</vt:lpstr>
      <vt:lpstr>Helvetica Neue</vt:lpstr>
      <vt:lpstr>Roboto</vt:lpstr>
      <vt:lpstr>Salesforce Sans</vt:lpstr>
      <vt:lpstr>Source Sans Pro</vt:lpstr>
      <vt:lpstr>Symbol</vt:lpstr>
      <vt:lpstr>Gallery</vt:lpstr>
      <vt:lpstr>1_Gallery</vt:lpstr>
      <vt:lpstr>Q3 2021 QBR’s</vt:lpstr>
      <vt:lpstr>Agenda</vt:lpstr>
      <vt:lpstr>FM Q1 Performance &amp; Highlights</vt:lpstr>
      <vt:lpstr>Product Updates &amp; Initiatives</vt:lpstr>
      <vt:lpstr>Forecasting</vt:lpstr>
      <vt:lpstr>MEDDIC Qualification</vt:lpstr>
      <vt:lpstr>Justin Debaggis</vt:lpstr>
      <vt:lpstr>Q2 performance review</vt:lpstr>
      <vt:lpstr>Q3 goals</vt:lpstr>
      <vt:lpstr>Q3 SFDC Pipeline review</vt:lpstr>
      <vt:lpstr>2021goals and large pursuits</vt:lpstr>
      <vt:lpstr>Needs/issues/concerns/ideas</vt:lpstr>
      <vt:lpstr>Q2 2021 QBR’s</vt:lpstr>
      <vt:lpstr>Q1 performance review</vt:lpstr>
      <vt:lpstr>Q2 goals</vt:lpstr>
      <vt:lpstr>Q2 SFDC Pipeline review</vt:lpstr>
      <vt:lpstr>2021goals and large pursuits</vt:lpstr>
      <vt:lpstr>Needs/issues/concerns/ideas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Steven</dc:creator>
  <cp:lastModifiedBy>Justin DeBaggis</cp:lastModifiedBy>
  <cp:revision>52</cp:revision>
  <dcterms:created xsi:type="dcterms:W3CDTF">2021-03-18T20:06:04Z</dcterms:created>
  <dcterms:modified xsi:type="dcterms:W3CDTF">2021-08-04T13:24:21Z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0x010100E188FDB2E423844D91B51A4EE7C467D8</vt:lpwstr>
  </property>
  <property fmtid="{D5CDD505-2E9C-101B-9397-08002B2CF9AE}" pid="3" name="Order">
    <vt:r8>7000</vt:r8>
  </property>
  <property fmtid="{D5CDD505-2E9C-101B-9397-08002B2CF9AE}" pid="4" name="_ExtendedDescription">
    <vt:lpwstr/>
  </property>
</Properties>
</file>