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5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388" r:id="rId4"/>
    <p:sldId id="3378" r:id="rId5"/>
    <p:sldId id="3385" r:id="rId6"/>
    <p:sldId id="3386" r:id="rId7"/>
    <p:sldId id="3387" r:id="rId8"/>
    <p:sldId id="3389" r:id="rId9"/>
    <p:sldId id="3384" r:id="rId10"/>
    <p:sldId id="3379" r:id="rId11"/>
    <p:sldId id="3380" r:id="rId12"/>
    <p:sldId id="3381" r:id="rId13"/>
    <p:sldId id="3391" r:id="rId14"/>
    <p:sldId id="3392" r:id="rId15"/>
    <p:sldId id="3393" r:id="rId16"/>
    <p:sldId id="3394" r:id="rId17"/>
    <p:sldId id="3395" r:id="rId18"/>
    <p:sldId id="3396" r:id="rId19"/>
    <p:sldId id="33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0C9E68-E2FF-42EE-816C-D827ABB8062A}">
          <p14:sldIdLst>
            <p14:sldId id="256"/>
            <p14:sldId id="3388"/>
            <p14:sldId id="3378"/>
            <p14:sldId id="3385"/>
            <p14:sldId id="3386"/>
            <p14:sldId id="3387"/>
            <p14:sldId id="3389"/>
            <p14:sldId id="3384"/>
            <p14:sldId id="3379"/>
            <p14:sldId id="3380"/>
            <p14:sldId id="3381"/>
            <p14:sldId id="3391"/>
            <p14:sldId id="3392"/>
            <p14:sldId id="3393"/>
            <p14:sldId id="3394"/>
            <p14:sldId id="3395"/>
            <p14:sldId id="3396"/>
            <p14:sldId id="33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F35"/>
    <a:srgbClr val="CACACA"/>
    <a:srgbClr val="393949"/>
    <a:srgbClr val="A20000"/>
    <a:srgbClr val="802929"/>
    <a:srgbClr val="124B80"/>
    <a:srgbClr val="124A80"/>
    <a:srgbClr val="77797B"/>
    <a:srgbClr val="005796"/>
    <a:srgbClr val="82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186E3-7808-466D-B72A-341365C5B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F4F0-31EB-4A25-A6F5-3F2C92106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57E9-BB2A-4393-BD81-73D1BD43A88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D6B7F-02ED-4636-BFCD-1067393A6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7C5F-4D76-4157-B899-35E8F0D89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C72D-9674-4074-84C3-6F0AA102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E817-AEEC-4031-B6ED-86F0400A514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D1A2-2F7C-4C94-BEFB-1A86EA83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svg"/><Relationship Id="rId21" Type="http://schemas.openxmlformats.org/officeDocument/2006/relationships/image" Target="../media/image36.svg"/><Relationship Id="rId34" Type="http://schemas.openxmlformats.org/officeDocument/2006/relationships/image" Target="../media/image49.png"/><Relationship Id="rId42" Type="http://schemas.openxmlformats.org/officeDocument/2006/relationships/chart" Target="../charts/chart2.xml"/><Relationship Id="rId47" Type="http://schemas.openxmlformats.org/officeDocument/2006/relationships/image" Target="../media/image61.png"/><Relationship Id="rId50" Type="http://schemas.openxmlformats.org/officeDocument/2006/relationships/image" Target="../media/image64.svg"/><Relationship Id="rId55" Type="http://schemas.openxmlformats.org/officeDocument/2006/relationships/image" Target="../media/image69.png"/><Relationship Id="rId63" Type="http://schemas.openxmlformats.org/officeDocument/2006/relationships/chart" Target="../charts/chart3.xml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sv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svg"/><Relationship Id="rId40" Type="http://schemas.openxmlformats.org/officeDocument/2006/relationships/image" Target="../media/image55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svg"/><Relationship Id="rId5" Type="http://schemas.openxmlformats.org/officeDocument/2006/relationships/image" Target="../media/image20.svg"/><Relationship Id="rId61" Type="http://schemas.openxmlformats.org/officeDocument/2006/relationships/image" Target="../media/image75.png"/><Relationship Id="rId19" Type="http://schemas.openxmlformats.org/officeDocument/2006/relationships/image" Target="../media/image3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image" Target="../media/image45.png"/><Relationship Id="rId35" Type="http://schemas.openxmlformats.org/officeDocument/2006/relationships/image" Target="../media/image50.svg"/><Relationship Id="rId43" Type="http://schemas.openxmlformats.org/officeDocument/2006/relationships/image" Target="../media/image57.png"/><Relationship Id="rId48" Type="http://schemas.openxmlformats.org/officeDocument/2006/relationships/image" Target="../media/image62.svg"/><Relationship Id="rId56" Type="http://schemas.openxmlformats.org/officeDocument/2006/relationships/image" Target="../media/image70.svg"/><Relationship Id="rId8" Type="http://schemas.openxmlformats.org/officeDocument/2006/relationships/image" Target="../media/image23.png"/><Relationship Id="rId51" Type="http://schemas.openxmlformats.org/officeDocument/2006/relationships/image" Target="../media/image65.png"/><Relationship Id="rId3" Type="http://schemas.openxmlformats.org/officeDocument/2006/relationships/image" Target="../media/image18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38" Type="http://schemas.openxmlformats.org/officeDocument/2006/relationships/image" Target="../media/image53.png"/><Relationship Id="rId46" Type="http://schemas.openxmlformats.org/officeDocument/2006/relationships/image" Target="../media/image60.svg"/><Relationship Id="rId59" Type="http://schemas.openxmlformats.org/officeDocument/2006/relationships/image" Target="../media/image73.png"/><Relationship Id="rId20" Type="http://schemas.openxmlformats.org/officeDocument/2006/relationships/image" Target="../media/image35.png"/><Relationship Id="rId41" Type="http://schemas.openxmlformats.org/officeDocument/2006/relationships/image" Target="../media/image56.svg"/><Relationship Id="rId54" Type="http://schemas.openxmlformats.org/officeDocument/2006/relationships/image" Target="../media/image68.svg"/><Relationship Id="rId62" Type="http://schemas.openxmlformats.org/officeDocument/2006/relationships/image" Target="../media/image7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5.png"/><Relationship Id="rId31" Type="http://schemas.openxmlformats.org/officeDocument/2006/relationships/image" Target="../media/image46.svg"/><Relationship Id="rId44" Type="http://schemas.openxmlformats.org/officeDocument/2006/relationships/image" Target="../media/image58.svg"/><Relationship Id="rId52" Type="http://schemas.openxmlformats.org/officeDocument/2006/relationships/image" Target="../media/image66.svg"/><Relationship Id="rId60" Type="http://schemas.openxmlformats.org/officeDocument/2006/relationships/image" Target="../media/image7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svg"/><Relationship Id="rId21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24" Type="http://schemas.openxmlformats.org/officeDocument/2006/relationships/image" Target="../media/image99.pn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svg"/><Relationship Id="rId31" Type="http://schemas.openxmlformats.org/officeDocument/2006/relationships/image" Target="../media/image106.sv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svg"/><Relationship Id="rId30" Type="http://schemas.openxmlformats.org/officeDocument/2006/relationships/image" Target="../media/image10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117.png"/><Relationship Id="rId26" Type="http://schemas.openxmlformats.org/officeDocument/2006/relationships/image" Target="../media/image121.png"/><Relationship Id="rId39" Type="http://schemas.openxmlformats.org/officeDocument/2006/relationships/image" Target="../media/image54.svg"/><Relationship Id="rId21" Type="http://schemas.openxmlformats.org/officeDocument/2006/relationships/image" Target="../media/image36.svg"/><Relationship Id="rId34" Type="http://schemas.openxmlformats.org/officeDocument/2006/relationships/image" Target="../media/image125.png"/><Relationship Id="rId42" Type="http://schemas.openxmlformats.org/officeDocument/2006/relationships/chart" Target="../charts/chart5.xml"/><Relationship Id="rId47" Type="http://schemas.openxmlformats.org/officeDocument/2006/relationships/image" Target="../media/image131.png"/><Relationship Id="rId50" Type="http://schemas.openxmlformats.org/officeDocument/2006/relationships/image" Target="../media/image64.svg"/><Relationship Id="rId55" Type="http://schemas.openxmlformats.org/officeDocument/2006/relationships/image" Target="../media/image135.png"/><Relationship Id="rId63" Type="http://schemas.openxmlformats.org/officeDocument/2006/relationships/chart" Target="../charts/chart6.xml"/><Relationship Id="rId7" Type="http://schemas.openxmlformats.org/officeDocument/2006/relationships/image" Target="../media/image22.svg"/><Relationship Id="rId2" Type="http://schemas.openxmlformats.org/officeDocument/2006/relationships/image" Target="../media/image109.png"/><Relationship Id="rId16" Type="http://schemas.openxmlformats.org/officeDocument/2006/relationships/image" Target="../media/image116.png"/><Relationship Id="rId29" Type="http://schemas.openxmlformats.org/officeDocument/2006/relationships/image" Target="../media/image44.svg"/><Relationship Id="rId11" Type="http://schemas.openxmlformats.org/officeDocument/2006/relationships/image" Target="../media/image26.svg"/><Relationship Id="rId24" Type="http://schemas.openxmlformats.org/officeDocument/2006/relationships/image" Target="../media/image120.png"/><Relationship Id="rId32" Type="http://schemas.openxmlformats.org/officeDocument/2006/relationships/image" Target="../media/image124.png"/><Relationship Id="rId37" Type="http://schemas.openxmlformats.org/officeDocument/2006/relationships/image" Target="../media/image52.svg"/><Relationship Id="rId40" Type="http://schemas.openxmlformats.org/officeDocument/2006/relationships/image" Target="../media/image128.png"/><Relationship Id="rId45" Type="http://schemas.openxmlformats.org/officeDocument/2006/relationships/image" Target="../media/image130.png"/><Relationship Id="rId53" Type="http://schemas.openxmlformats.org/officeDocument/2006/relationships/image" Target="../media/image134.png"/><Relationship Id="rId58" Type="http://schemas.openxmlformats.org/officeDocument/2006/relationships/image" Target="../media/image72.svg"/><Relationship Id="rId5" Type="http://schemas.openxmlformats.org/officeDocument/2006/relationships/image" Target="../media/image20.svg"/><Relationship Id="rId61" Type="http://schemas.openxmlformats.org/officeDocument/2006/relationships/image" Target="../media/image138.png"/><Relationship Id="rId19" Type="http://schemas.openxmlformats.org/officeDocument/2006/relationships/image" Target="../media/image34.svg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image" Target="../media/image42.svg"/><Relationship Id="rId30" Type="http://schemas.openxmlformats.org/officeDocument/2006/relationships/image" Target="../media/image123.png"/><Relationship Id="rId35" Type="http://schemas.openxmlformats.org/officeDocument/2006/relationships/image" Target="../media/image50.svg"/><Relationship Id="rId43" Type="http://schemas.openxmlformats.org/officeDocument/2006/relationships/image" Target="../media/image129.png"/><Relationship Id="rId48" Type="http://schemas.openxmlformats.org/officeDocument/2006/relationships/image" Target="../media/image62.svg"/><Relationship Id="rId56" Type="http://schemas.openxmlformats.org/officeDocument/2006/relationships/image" Target="../media/image70.svg"/><Relationship Id="rId8" Type="http://schemas.openxmlformats.org/officeDocument/2006/relationships/image" Target="../media/image112.png"/><Relationship Id="rId51" Type="http://schemas.openxmlformats.org/officeDocument/2006/relationships/image" Target="../media/image133.png"/><Relationship Id="rId3" Type="http://schemas.openxmlformats.org/officeDocument/2006/relationships/image" Target="../media/image18.svg"/><Relationship Id="rId12" Type="http://schemas.openxmlformats.org/officeDocument/2006/relationships/image" Target="../media/image114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38" Type="http://schemas.openxmlformats.org/officeDocument/2006/relationships/image" Target="../media/image127.png"/><Relationship Id="rId46" Type="http://schemas.openxmlformats.org/officeDocument/2006/relationships/image" Target="../media/image60.svg"/><Relationship Id="rId59" Type="http://schemas.openxmlformats.org/officeDocument/2006/relationships/image" Target="../media/image137.png"/><Relationship Id="rId20" Type="http://schemas.openxmlformats.org/officeDocument/2006/relationships/image" Target="../media/image118.png"/><Relationship Id="rId41" Type="http://schemas.openxmlformats.org/officeDocument/2006/relationships/image" Target="../media/image56.svg"/><Relationship Id="rId54" Type="http://schemas.openxmlformats.org/officeDocument/2006/relationships/image" Target="../media/image68.svg"/><Relationship Id="rId62" Type="http://schemas.openxmlformats.org/officeDocument/2006/relationships/image" Target="../media/image7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1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122.png"/><Relationship Id="rId36" Type="http://schemas.openxmlformats.org/officeDocument/2006/relationships/image" Target="../media/image126.png"/><Relationship Id="rId49" Type="http://schemas.openxmlformats.org/officeDocument/2006/relationships/image" Target="../media/image132.png"/><Relationship Id="rId57" Type="http://schemas.openxmlformats.org/officeDocument/2006/relationships/image" Target="../media/image136.png"/><Relationship Id="rId10" Type="http://schemas.openxmlformats.org/officeDocument/2006/relationships/image" Target="../media/image113.png"/><Relationship Id="rId31" Type="http://schemas.openxmlformats.org/officeDocument/2006/relationships/image" Target="../media/image46.svg"/><Relationship Id="rId44" Type="http://schemas.openxmlformats.org/officeDocument/2006/relationships/image" Target="../media/image58.svg"/><Relationship Id="rId52" Type="http://schemas.openxmlformats.org/officeDocument/2006/relationships/image" Target="../media/image66.svg"/><Relationship Id="rId60" Type="http://schemas.openxmlformats.org/officeDocument/2006/relationships/image" Target="../media/image74.svg"/><Relationship Id="rId4" Type="http://schemas.openxmlformats.org/officeDocument/2006/relationships/image" Target="../media/image110.png"/><Relationship Id="rId9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88.svg"/><Relationship Id="rId18" Type="http://schemas.openxmlformats.org/officeDocument/2006/relationships/image" Target="../media/image147.png"/><Relationship Id="rId26" Type="http://schemas.openxmlformats.org/officeDocument/2006/relationships/image" Target="../media/image151.png"/><Relationship Id="rId3" Type="http://schemas.openxmlformats.org/officeDocument/2006/relationships/image" Target="../media/image78.svg"/><Relationship Id="rId21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144.png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image" Target="../media/image139.png"/><Relationship Id="rId16" Type="http://schemas.openxmlformats.org/officeDocument/2006/relationships/image" Target="../media/image146.png"/><Relationship Id="rId20" Type="http://schemas.openxmlformats.org/officeDocument/2006/relationships/image" Target="../media/image148.png"/><Relationship Id="rId29" Type="http://schemas.openxmlformats.org/officeDocument/2006/relationships/image" Target="../media/image104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1.png"/><Relationship Id="rId11" Type="http://schemas.openxmlformats.org/officeDocument/2006/relationships/image" Target="../media/image86.svg"/><Relationship Id="rId24" Type="http://schemas.openxmlformats.org/officeDocument/2006/relationships/image" Target="../media/image150.pn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28" Type="http://schemas.openxmlformats.org/officeDocument/2006/relationships/image" Target="../media/image152.png"/><Relationship Id="rId10" Type="http://schemas.openxmlformats.org/officeDocument/2006/relationships/image" Target="../media/image143.png"/><Relationship Id="rId19" Type="http://schemas.openxmlformats.org/officeDocument/2006/relationships/image" Target="../media/image94.svg"/><Relationship Id="rId31" Type="http://schemas.openxmlformats.org/officeDocument/2006/relationships/image" Target="../media/image106.svg"/><Relationship Id="rId4" Type="http://schemas.openxmlformats.org/officeDocument/2006/relationships/image" Target="../media/image140.png"/><Relationship Id="rId9" Type="http://schemas.openxmlformats.org/officeDocument/2006/relationships/image" Target="../media/image84.svg"/><Relationship Id="rId14" Type="http://schemas.openxmlformats.org/officeDocument/2006/relationships/image" Target="../media/image145.png"/><Relationship Id="rId22" Type="http://schemas.openxmlformats.org/officeDocument/2006/relationships/image" Target="../media/image149.png"/><Relationship Id="rId27" Type="http://schemas.openxmlformats.org/officeDocument/2006/relationships/image" Target="../media/image102.svg"/><Relationship Id="rId30" Type="http://schemas.openxmlformats.org/officeDocument/2006/relationships/image" Target="../media/image15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DEEC0A-79AA-4AED-A6D2-A143945B419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610825" y="2379452"/>
            <a:ext cx="9375497" cy="2649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57135989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65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490B36-7F92-4617-8447-11D616F58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07005B9-EBF3-47E6-B3D0-DAAFF5745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2590DBF-8C46-4573-8FBC-1C718611F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C5EE113-9EC0-4D3E-B5D3-6F73F41AC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F7F86A7-BA76-487F-A170-C759C2D2C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F95C3E-BB63-4D30-94C8-608E1E1DE61F}"/>
              </a:ext>
            </a:extLst>
          </p:cNvPr>
          <p:cNvSpPr txBox="1">
            <a:spLocks/>
          </p:cNvSpPr>
          <p:nvPr userDrawn="1"/>
        </p:nvSpPr>
        <p:spPr>
          <a:xfrm>
            <a:off x="1524000" y="5049077"/>
            <a:ext cx="9144000" cy="470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kern="1600" spc="100" baseline="-3000" dirty="0">
                <a:solidFill>
                  <a:srgbClr val="A20000"/>
                </a:solidFill>
              </a:rPr>
              <a:t>Boldgroup.com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6F5C8-796E-49FA-92A6-51704B170612}"/>
              </a:ext>
            </a:extLst>
          </p:cNvPr>
          <p:cNvCxnSpPr>
            <a:cxnSpLocks/>
          </p:cNvCxnSpPr>
          <p:nvPr userDrawn="1"/>
        </p:nvCxnSpPr>
        <p:spPr>
          <a:xfrm>
            <a:off x="1743346" y="3149600"/>
            <a:ext cx="89599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9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219725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85426189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33963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54E0EC3-80B9-4FDC-B88E-EA6705181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0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1524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C324DF-2B2C-45EC-9D1B-3B48943A15D0}"/>
              </a:ext>
            </a:extLst>
          </p:cNvPr>
          <p:cNvCxnSpPr/>
          <p:nvPr userDrawn="1"/>
        </p:nvCxnSpPr>
        <p:spPr>
          <a:xfrm>
            <a:off x="1361547" y="141417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8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47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5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4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9400823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552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38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41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6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0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0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1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167102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71452174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23124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10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151041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2" r:id="rId2"/>
    <p:sldLayoutId id="2147483733" r:id="rId3"/>
    <p:sldLayoutId id="2147483734" r:id="rId4"/>
    <p:sldLayoutId id="2147483743" r:id="rId5"/>
    <p:sldLayoutId id="2147483744" r:id="rId6"/>
    <p:sldLayoutId id="2147483745" r:id="rId7"/>
    <p:sldLayoutId id="2147483746" r:id="rId8"/>
    <p:sldLayoutId id="2147483736" r:id="rId9"/>
    <p:sldLayoutId id="2147483753" r:id="rId10"/>
    <p:sldLayoutId id="2147483754" r:id="rId11"/>
    <p:sldLayoutId id="2147483739" r:id="rId12"/>
    <p:sldLayoutId id="2147483748" r:id="rId13"/>
    <p:sldLayoutId id="2147483751" r:id="rId14"/>
    <p:sldLayoutId id="2147483749" r:id="rId15"/>
    <p:sldLayoutId id="2147483750" r:id="rId16"/>
    <p:sldLayoutId id="2147483740" r:id="rId17"/>
    <p:sldLayoutId id="2147483741" r:id="rId18"/>
    <p:sldLayoutId id="2147483747" r:id="rId19"/>
    <p:sldLayoutId id="2147483742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60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3" r:id="rId13"/>
    <p:sldLayoutId id="2147483775" r:id="rId14"/>
    <p:sldLayoutId id="2147483777" r:id="rId15"/>
    <p:sldLayoutId id="2147483779" r:id="rId16"/>
    <p:sldLayoutId id="2147483781" r:id="rId17"/>
    <p:sldLayoutId id="2147483783" r:id="rId18"/>
    <p:sldLayoutId id="2147483785" r:id="rId19"/>
    <p:sldLayoutId id="2147483786" r:id="rId20"/>
    <p:sldLayoutId id="2147483787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Q2 2021 QBR’s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Management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SFDC Pipeline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We will pull this up directly in SFDC.  Nothing to do on this slide</a:t>
            </a:r>
          </a:p>
        </p:txBody>
      </p:sp>
    </p:spTree>
    <p:extLst>
      <p:ext uri="{BB962C8B-B14F-4D97-AF65-F5344CB8AC3E}">
        <p14:creationId xmlns:p14="http://schemas.microsoft.com/office/powerpoint/2010/main" val="278682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2021goals and large pursuits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6" y="2379452"/>
            <a:ext cx="4050386" cy="37231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BHAG (Big Hairy Audacious Goals)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Revenue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$2mm in bookings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$1mm in Net New Bookings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Non-revenue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Finalize Sales Playbook &amp; Battle Card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Solidify 10-20 New Partner Channels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Source Sans Pro"/>
              <a:ea typeface="Source Sans Pro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Source Sans Pro"/>
              <a:ea typeface="Source Sans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76F22-0AF1-F44D-9635-BF72412D5BE8}"/>
              </a:ext>
            </a:extLst>
          </p:cNvPr>
          <p:cNvSpPr/>
          <p:nvPr/>
        </p:nvSpPr>
        <p:spPr>
          <a:xfrm>
            <a:off x="5844208" y="2379452"/>
            <a:ext cx="51421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Larger Pursuits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Vector Security = $500k+*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1,717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CPI Security = 350k+*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219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Safe Touch (FL) = 100k+*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219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Kastle Systems = 150k+*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300+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Dynafire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  = 150k+*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271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Safe Home Security = 150k+*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Employees: 297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CML Security = 140k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Source Sans Pro"/>
              </a:rPr>
              <a:t>Employees 140	</a:t>
            </a:r>
          </a:p>
        </p:txBody>
      </p:sp>
    </p:spTree>
    <p:extLst>
      <p:ext uri="{BB962C8B-B14F-4D97-AF65-F5344CB8AC3E}">
        <p14:creationId xmlns:p14="http://schemas.microsoft.com/office/powerpoint/2010/main" val="177476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6E98-8C51-814C-B4C0-4042F8B6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Needs/issues/concerns/ideas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A83A5-A72F-CD49-B325-EB7AB0B63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Needs/Issues/Concerns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5DABB-2B45-FB44-9710-5B5CA4AB82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Need: New Contracts</a:t>
            </a:r>
          </a:p>
          <a:p>
            <a:r>
              <a:rPr lang="en-US" dirty="0"/>
              <a:t>Concern: Custom Dev</a:t>
            </a:r>
          </a:p>
          <a:p>
            <a:r>
              <a:rPr lang="en-US" dirty="0" err="1"/>
              <a:t>SalesAutomation</a:t>
            </a:r>
            <a:r>
              <a:rPr lang="en-US" dirty="0"/>
              <a:t> Features to be Launched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2728-996A-9A44-8003-CAD120C2B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8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Q2 2021 QBR’s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-John Doyle</a:t>
            </a:r>
          </a:p>
          <a:p>
            <a:r>
              <a:rPr lang="en-US" dirty="0"/>
              <a:t>-April 21</a:t>
            </a:r>
            <a:r>
              <a:rPr lang="en-US" baseline="30000" dirty="0"/>
              <a:t>st, 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9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performance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Q1 Quota = $200,000.00</a:t>
            </a:r>
          </a:p>
          <a:p>
            <a:r>
              <a:rPr lang="en-US" sz="3200" dirty="0"/>
              <a:t>Q1 Finish = $175,000.00</a:t>
            </a:r>
          </a:p>
          <a:p>
            <a:r>
              <a:rPr lang="en-US" sz="3200" dirty="0"/>
              <a:t>Q1 % </a:t>
            </a:r>
            <a:r>
              <a:rPr lang="en-US" sz="3200" dirty="0">
                <a:solidFill>
                  <a:srgbClr val="00B050"/>
                </a:solidFill>
              </a:rPr>
              <a:t>over</a:t>
            </a:r>
            <a:r>
              <a:rPr lang="en-US" sz="3200" dirty="0"/>
              <a:t>/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/>
              <a:t> goal = $</a:t>
            </a:r>
            <a:r>
              <a:rPr lang="en-US" sz="3200" dirty="0">
                <a:solidFill>
                  <a:srgbClr val="FF0000"/>
                </a:solidFill>
              </a:rPr>
              <a:t>25,000.00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5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Q2 Goal = $300,000.00</a:t>
            </a:r>
          </a:p>
          <a:p>
            <a:r>
              <a:rPr lang="en-US" sz="3200" dirty="0"/>
              <a:t>Q2 Expected Finish = $200,000.00</a:t>
            </a:r>
          </a:p>
          <a:p>
            <a:r>
              <a:rPr lang="en-US" sz="3200" dirty="0"/>
              <a:t>Q2 Expected 33% under goal = $100,000.00</a:t>
            </a:r>
          </a:p>
          <a:p>
            <a:r>
              <a:rPr lang="en-US" sz="3200" dirty="0"/>
              <a:t>Q2 Stretch Goal = $300,000.00</a:t>
            </a:r>
          </a:p>
          <a:p>
            <a:r>
              <a:rPr lang="en-US" sz="3200" dirty="0"/>
              <a:t>Q2 Stretch 0% over/under goal = $0.00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5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SFDC Pipeline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We will pull this up directly in SFDC.  Nothing to do on this slide</a:t>
            </a:r>
          </a:p>
        </p:txBody>
      </p:sp>
    </p:spTree>
    <p:extLst>
      <p:ext uri="{BB962C8B-B14F-4D97-AF65-F5344CB8AC3E}">
        <p14:creationId xmlns:p14="http://schemas.microsoft.com/office/powerpoint/2010/main" val="402902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2021goals and large pursuits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5" y="2136372"/>
            <a:ext cx="9375497" cy="2892208"/>
          </a:xfrm>
        </p:spPr>
        <p:txBody>
          <a:bodyPr/>
          <a:lstStyle/>
          <a:p>
            <a:pPr algn="l" rtl="0" fontAlgn="base"/>
            <a:r>
              <a:rPr lang="en-US" b="0" i="0" u="none" strike="noStrike" dirty="0">
                <a:effectLst/>
              </a:rPr>
              <a:t>Top 10 Pursuits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PVT = $117,000.00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Discuss internally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ASAP Security = $73,130.00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Review Pricing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Forest = $54,000.00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Sign agreement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Apex =$53,000.00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Review Pricing, discussion with Justin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Hukill's</a:t>
            </a:r>
            <a:r>
              <a:rPr lang="en-US" b="0" i="0" u="none" strike="noStrike" dirty="0">
                <a:effectLst/>
              </a:rPr>
              <a:t> =$42,000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 = Demo for President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Vyanet</a:t>
            </a:r>
            <a:r>
              <a:rPr lang="en-US" b="0" i="0" u="none" strike="noStrike" dirty="0">
                <a:effectLst/>
              </a:rPr>
              <a:t> Security = $33,000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App doesn’t have offline capabilities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King Alarm = $32,000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More Demos showing Manitou Integration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Sacramento Valley = $24,000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See if there ready to move forward death in the family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Valley Security = $17,000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1st Demo</a:t>
            </a:r>
            <a:r>
              <a:rPr lang="en-US" b="0" i="0" dirty="0">
                <a:effectLst/>
              </a:rPr>
              <a:t>​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Safety Signal = $14,000</a:t>
            </a:r>
            <a:r>
              <a:rPr lang="en-US" b="0" i="0" dirty="0">
                <a:effectLst/>
              </a:rPr>
              <a:t>​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</a:rPr>
              <a:t>Next Step: 2nd Demo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05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Needs/issues/concerns/ideas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5" y="2594605"/>
            <a:ext cx="9375497" cy="2649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Resources toward bigger deals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AB Churn - Does Billing handle cancellations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modules work with specific platforms </a:t>
            </a:r>
            <a:r>
              <a:rPr lang="en-US" sz="1800" dirty="0" err="1"/>
              <a:t>ie</a:t>
            </a:r>
            <a:r>
              <a:rPr lang="en-US" sz="1800" dirty="0"/>
              <a:t> </a:t>
            </a:r>
            <a:r>
              <a:rPr lang="en-US" sz="1800" dirty="0" err="1"/>
              <a:t>checkscanner</a:t>
            </a:r>
            <a:r>
              <a:rPr lang="en-US" sz="1800" dirty="0"/>
              <a:t>, barcode scanner,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BoldU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Internal Communication 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Marketing Campaigns -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Next Generation Product </a:t>
            </a:r>
          </a:p>
        </p:txBody>
      </p:sp>
    </p:spTree>
    <p:extLst>
      <p:ext uri="{BB962C8B-B14F-4D97-AF65-F5344CB8AC3E}">
        <p14:creationId xmlns:p14="http://schemas.microsoft.com/office/powerpoint/2010/main" val="23217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6C1D-9184-E349-890C-048A94B2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A13A5-BA4B-FD4D-9E74-C9FE3C73E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4B4F-985B-AC44-AECD-3BD3DE3389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97677" y="2310986"/>
            <a:ext cx="9375497" cy="26491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21DA3A-D173-1149-A671-12699FC50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7124"/>
              </p:ext>
            </p:extLst>
          </p:nvPr>
        </p:nvGraphicFramePr>
        <p:xfrm>
          <a:off x="972102" y="2859137"/>
          <a:ext cx="10459150" cy="2470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4233">
                  <a:extLst>
                    <a:ext uri="{9D8B030D-6E8A-4147-A177-3AD203B41FA5}">
                      <a16:colId xmlns:a16="http://schemas.microsoft.com/office/drawing/2014/main" val="3125367465"/>
                    </a:ext>
                  </a:extLst>
                </a:gridCol>
                <a:gridCol w="3945133">
                  <a:extLst>
                    <a:ext uri="{9D8B030D-6E8A-4147-A177-3AD203B41FA5}">
                      <a16:colId xmlns:a16="http://schemas.microsoft.com/office/drawing/2014/main" val="3298945738"/>
                    </a:ext>
                  </a:extLst>
                </a:gridCol>
                <a:gridCol w="2009784">
                  <a:extLst>
                    <a:ext uri="{9D8B030D-6E8A-4147-A177-3AD203B41FA5}">
                      <a16:colId xmlns:a16="http://schemas.microsoft.com/office/drawing/2014/main" val="516736849"/>
                    </a:ext>
                  </a:extLst>
                </a:gridCol>
              </a:tblGrid>
              <a:tr h="429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709835"/>
                  </a:ext>
                </a:extLst>
              </a:tr>
              <a:tr h="406610">
                <a:tc>
                  <a:txBody>
                    <a:bodyPr/>
                    <a:lstStyle/>
                    <a:p>
                      <a:r>
                        <a:rPr lang="en-US" sz="1400" dirty="0"/>
                        <a:t>Justin State of the Business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Justin </a:t>
                      </a:r>
                      <a:r>
                        <a:rPr lang="en-US" sz="1400" dirty="0" err="1">
                          <a:effectLst/>
                        </a:rPr>
                        <a:t>DeBaggis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971943"/>
                  </a:ext>
                </a:extLst>
              </a:tr>
              <a:tr h="379964">
                <a:tc>
                  <a:txBody>
                    <a:bodyPr/>
                    <a:lstStyle/>
                    <a:p>
                      <a:r>
                        <a:rPr lang="en-US" sz="1400" dirty="0"/>
                        <a:t>Justin Performance &amp;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Justin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DeBaggis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551837"/>
                  </a:ext>
                </a:extLst>
              </a:tr>
              <a:tr h="396485">
                <a:tc>
                  <a:txBody>
                    <a:bodyPr/>
                    <a:lstStyle/>
                    <a:p>
                      <a:r>
                        <a:rPr lang="en-US" sz="1400" dirty="0"/>
                        <a:t>John Performance &amp;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John Doyle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 minutes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978041"/>
                  </a:ext>
                </a:extLst>
              </a:tr>
              <a:tr h="429141">
                <a:tc>
                  <a:txBody>
                    <a:bodyPr/>
                    <a:lstStyle/>
                    <a:p>
                      <a:r>
                        <a:rPr lang="en-US" sz="1400" dirty="0"/>
                        <a:t>Sam Performance &amp;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 </a:t>
                      </a:r>
                      <a:r>
                        <a:rPr lang="en-US" sz="1400" dirty="0" err="1">
                          <a:effectLst/>
                        </a:rPr>
                        <a:t>Gambatese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 minutes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462749"/>
                  </a:ext>
                </a:extLst>
              </a:tr>
              <a:tr h="429141">
                <a:tc>
                  <a:txBody>
                    <a:bodyPr/>
                    <a:lstStyle/>
                    <a:p>
                      <a:r>
                        <a:rPr lang="en-US" sz="1400" dirty="0"/>
                        <a:t>Q&amp;A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15-20 minutes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52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4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Q1 Performance &amp;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579177-2501-1946-A033-BC07947EC6A2}"/>
              </a:ext>
            </a:extLst>
          </p:cNvPr>
          <p:cNvSpPr txBox="1">
            <a:spLocks/>
          </p:cNvSpPr>
          <p:nvPr/>
        </p:nvSpPr>
        <p:spPr>
          <a:xfrm>
            <a:off x="1763225" y="2531852"/>
            <a:ext cx="9375497" cy="2649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Q1 Commit: $840,000</a:t>
            </a:r>
          </a:p>
          <a:p>
            <a:r>
              <a:rPr lang="en-US" sz="1800" dirty="0"/>
              <a:t>Q1 Division FINISH: </a:t>
            </a:r>
            <a:r>
              <a:rPr lang="en-US" sz="1800" dirty="0">
                <a:solidFill>
                  <a:srgbClr val="FF0000"/>
                </a:solidFill>
              </a:rPr>
              <a:t>$719, 219</a:t>
            </a:r>
          </a:p>
          <a:p>
            <a:r>
              <a:rPr lang="en-US" sz="1800" dirty="0"/>
              <a:t>New Pipeline Created: </a:t>
            </a:r>
            <a:r>
              <a:rPr lang="en-US" sz="1800" dirty="0">
                <a:solidFill>
                  <a:srgbClr val="00B050"/>
                </a:solidFill>
              </a:rPr>
              <a:t>1.15mm*</a:t>
            </a:r>
          </a:p>
          <a:p>
            <a:r>
              <a:rPr lang="en-US" sz="1800" dirty="0"/>
              <a:t>2 Net New SO deals &gt; </a:t>
            </a:r>
            <a:r>
              <a:rPr lang="en-US" sz="1800" dirty="0">
                <a:solidFill>
                  <a:srgbClr val="00B050"/>
                </a:solidFill>
              </a:rPr>
              <a:t>70k per deal</a:t>
            </a:r>
          </a:p>
          <a:p>
            <a:r>
              <a:rPr lang="en-US" sz="1800" dirty="0"/>
              <a:t>Net New Bookings: </a:t>
            </a:r>
            <a:r>
              <a:rPr lang="en-US" sz="1800" dirty="0">
                <a:solidFill>
                  <a:srgbClr val="FF0000"/>
                </a:solidFill>
              </a:rPr>
              <a:t>13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8D678-1ECB-0248-A656-31323FB1A095}"/>
              </a:ext>
            </a:extLst>
          </p:cNvPr>
          <p:cNvSpPr/>
          <p:nvPr/>
        </p:nvSpPr>
        <p:spPr>
          <a:xfrm>
            <a:off x="1434352" y="5432142"/>
            <a:ext cx="10278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80707"/>
                </a:solidFill>
                <a:latin typeface="Salesforce Sans"/>
              </a:rPr>
              <a:t>New Pipe Created This QTR - Close Date = Current QTR and Next QTR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Updates &amp; Initiatives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5F1FA5-C47F-2D42-A00B-7E94CE023670}"/>
              </a:ext>
            </a:extLst>
          </p:cNvPr>
          <p:cNvSpPr txBox="1">
            <a:spLocks/>
          </p:cNvSpPr>
          <p:nvPr/>
        </p:nvSpPr>
        <p:spPr>
          <a:xfrm>
            <a:off x="1812921" y="2379451"/>
            <a:ext cx="9375497" cy="2649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AlarmBiller</a:t>
            </a:r>
            <a:r>
              <a:rPr lang="en-US" sz="2000" dirty="0"/>
              <a:t> &amp; Stages Integration - </a:t>
            </a:r>
            <a:r>
              <a:rPr lang="en-US" sz="2000" dirty="0">
                <a:solidFill>
                  <a:srgbClr val="00B050"/>
                </a:solidFill>
              </a:rPr>
              <a:t>Completed</a:t>
            </a:r>
          </a:p>
          <a:p>
            <a:r>
              <a:rPr lang="en-US" sz="2000" dirty="0"/>
              <a:t>Sedona-X Mobile App &amp; T&amp;A Integration – </a:t>
            </a:r>
            <a:r>
              <a:rPr lang="en-US" sz="2000" dirty="0">
                <a:highlight>
                  <a:srgbClr val="FFFF00"/>
                </a:highlight>
              </a:rPr>
              <a:t>In Progress</a:t>
            </a:r>
          </a:p>
          <a:p>
            <a:r>
              <a:rPr lang="en-US" sz="2000" dirty="0" err="1"/>
              <a:t>SedonaOffice</a:t>
            </a:r>
            <a:r>
              <a:rPr lang="en-US" sz="2000" dirty="0"/>
              <a:t> and Stages Integration – </a:t>
            </a:r>
            <a:r>
              <a:rPr lang="en-US" sz="2000" dirty="0">
                <a:highlight>
                  <a:srgbClr val="FFFF00"/>
                </a:highlight>
              </a:rPr>
              <a:t>In Progress</a:t>
            </a:r>
          </a:p>
          <a:p>
            <a:r>
              <a:rPr lang="en-US" sz="2000" dirty="0" err="1"/>
              <a:t>SalesAutomation</a:t>
            </a:r>
            <a:r>
              <a:rPr lang="en-US" sz="2000" dirty="0"/>
              <a:t> &amp; </a:t>
            </a:r>
            <a:r>
              <a:rPr lang="en-US" sz="2000" dirty="0" err="1"/>
              <a:t>eForms</a:t>
            </a:r>
            <a:r>
              <a:rPr lang="en-US" sz="2000" dirty="0"/>
              <a:t> Enhancements – </a:t>
            </a:r>
            <a:r>
              <a:rPr lang="en-US" sz="2000" dirty="0">
                <a:solidFill>
                  <a:srgbClr val="00B050"/>
                </a:solidFill>
              </a:rPr>
              <a:t>Completed</a:t>
            </a:r>
          </a:p>
          <a:p>
            <a:r>
              <a:rPr lang="en-US" sz="2000" dirty="0"/>
              <a:t>	Grouping</a:t>
            </a:r>
          </a:p>
          <a:p>
            <a:r>
              <a:rPr lang="en-US" sz="2000" dirty="0"/>
              <a:t>	Dependency Notes</a:t>
            </a:r>
          </a:p>
          <a:p>
            <a:r>
              <a:rPr lang="en-US" sz="2000" dirty="0" err="1"/>
              <a:t>SedonaSync</a:t>
            </a:r>
            <a:r>
              <a:rPr lang="en-US" sz="2000" dirty="0"/>
              <a:t> Event Library – </a:t>
            </a:r>
            <a:r>
              <a:rPr lang="en-US" sz="2000" dirty="0">
                <a:solidFill>
                  <a:srgbClr val="00B050"/>
                </a:solidFill>
              </a:rPr>
              <a:t>15+ Events</a:t>
            </a:r>
          </a:p>
          <a:p>
            <a:r>
              <a:rPr lang="en-US" sz="2000" dirty="0"/>
              <a:t>Dashboards &amp; KPI Enhancements – </a:t>
            </a:r>
            <a:r>
              <a:rPr lang="en-US" sz="2000" dirty="0">
                <a:highlight>
                  <a:srgbClr val="FFFF00"/>
                </a:highlight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23219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6B5E0-12E0-644A-96AE-F23399839A40}"/>
              </a:ext>
            </a:extLst>
          </p:cNvPr>
          <p:cNvSpPr/>
          <p:nvPr/>
        </p:nvSpPr>
        <p:spPr>
          <a:xfrm>
            <a:off x="1205678" y="2869153"/>
            <a:ext cx="94987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4030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Pipeline – Typically very early-stage deals</a:t>
            </a:r>
            <a:endParaRPr lang="en-US" dirty="0">
              <a:solidFill>
                <a:srgbClr val="04030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dirty="0">
              <a:solidFill>
                <a:srgbClr val="04030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4030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Upside (Best Case) – The AE is feeling good about the deal; however, they haven’t ironed out pricing, contract terms, etc.</a:t>
            </a:r>
            <a:endParaRPr lang="en-US" dirty="0">
              <a:solidFill>
                <a:srgbClr val="04030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dirty="0">
              <a:solidFill>
                <a:srgbClr val="04030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4030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Commit – the AE is confident in the deal or received a verbal agreement saying the deal will come in by the close date they’ve set</a:t>
            </a:r>
            <a:endParaRPr lang="en-US" dirty="0">
              <a:solidFill>
                <a:srgbClr val="04030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MEDDIC Qualification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0A5A3-311F-CD40-B9A3-003DE540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24" y="2204386"/>
            <a:ext cx="9375497" cy="33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Q2 2021 QBR’s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</a:t>
            </a:r>
            <a:r>
              <a:rPr lang="en-US" dirty="0" err="1"/>
              <a:t>Debaggis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4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performance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Q1 Quota = $300,000</a:t>
            </a:r>
          </a:p>
          <a:p>
            <a:r>
              <a:rPr lang="en-US" sz="3200" dirty="0"/>
              <a:t>Q1 Finish = $489,762</a:t>
            </a:r>
          </a:p>
          <a:p>
            <a:r>
              <a:rPr lang="en-US" sz="3200" dirty="0"/>
              <a:t>Q1 % </a:t>
            </a:r>
            <a:r>
              <a:rPr lang="en-US" sz="3200" dirty="0">
                <a:solidFill>
                  <a:srgbClr val="00B050"/>
                </a:solidFill>
              </a:rPr>
              <a:t>over/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goal = </a:t>
            </a:r>
            <a:r>
              <a:rPr lang="en-US" sz="3200" dirty="0">
                <a:solidFill>
                  <a:srgbClr val="00B050"/>
                </a:solidFill>
              </a:rPr>
              <a:t>+63%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43E-AA60-BD44-B4C7-FAAECC5E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A0F68-5A1A-6249-9C63-4DE32455C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B408-2EFF-DF4D-A698-B4C974CA55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10825" y="2180670"/>
            <a:ext cx="9375497" cy="2649127"/>
          </a:xfrm>
        </p:spPr>
        <p:txBody>
          <a:bodyPr/>
          <a:lstStyle/>
          <a:p>
            <a:r>
              <a:rPr lang="en-US" sz="3200" dirty="0"/>
              <a:t>Q2 Goal = $350,000</a:t>
            </a:r>
          </a:p>
          <a:p>
            <a:r>
              <a:rPr lang="en-US" sz="3200" dirty="0"/>
              <a:t>Q2 IN = $153,000</a:t>
            </a:r>
          </a:p>
          <a:p>
            <a:r>
              <a:rPr lang="en-US" sz="3200" dirty="0"/>
              <a:t>Q2 Expected Finish = $583,000</a:t>
            </a:r>
          </a:p>
          <a:p>
            <a:r>
              <a:rPr lang="en-US" sz="3200" dirty="0"/>
              <a:t>Q2 Expected % </a:t>
            </a:r>
            <a:r>
              <a:rPr lang="en-US" sz="3200" dirty="0">
                <a:solidFill>
                  <a:srgbClr val="00B050"/>
                </a:solidFill>
              </a:rPr>
              <a:t>over</a:t>
            </a:r>
            <a:r>
              <a:rPr lang="en-US" sz="3200" dirty="0"/>
              <a:t>/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/>
              <a:t> goal = </a:t>
            </a:r>
            <a:r>
              <a:rPr lang="en-US" sz="3200" dirty="0">
                <a:solidFill>
                  <a:srgbClr val="00B050"/>
                </a:solidFill>
              </a:rPr>
              <a:t>+67% </a:t>
            </a:r>
          </a:p>
          <a:p>
            <a:r>
              <a:rPr lang="en-US" sz="3200" dirty="0"/>
              <a:t>Q2 Stretch Goal = $600,000</a:t>
            </a:r>
          </a:p>
          <a:p>
            <a:r>
              <a:rPr lang="en-US" sz="3200" dirty="0"/>
              <a:t>Q2 Stretch % over goal = </a:t>
            </a:r>
            <a:r>
              <a:rPr lang="en-US" sz="3200" dirty="0">
                <a:solidFill>
                  <a:srgbClr val="00B050"/>
                </a:solidFill>
              </a:rPr>
              <a:t>+71%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0471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5E5A6-57BC-407D-B52D-702BC3431BCF}" vid="{51D96AC9-789F-4BB6-96DC-629AB5B9C8EE}"/>
    </a:ext>
  </a:extLst>
</a:theme>
</file>

<file path=ppt/theme/theme2.xml><?xml version="1.0" encoding="utf-8"?>
<a:theme xmlns:a="http://schemas.openxmlformats.org/drawingml/2006/main" name="1_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E8A8E5-0622-4BB8-A443-D0DDEE05E154}"/>
</file>

<file path=customXml/itemProps2.xml><?xml version="1.0" encoding="utf-8"?>
<ds:datastoreItem xmlns:ds="http://schemas.openxmlformats.org/officeDocument/2006/customXml" ds:itemID="{BEE06985-A41A-47DB-B117-9BA211CC613D}"/>
</file>

<file path=customXml/itemProps3.xml><?xml version="1.0" encoding="utf-8"?>
<ds:datastoreItem xmlns:ds="http://schemas.openxmlformats.org/officeDocument/2006/customXml" ds:itemID="{C7B8B1F7-5624-4228-8977-2843E8D14456}"/>
</file>

<file path=docProps/app.xml><?xml version="1.0" encoding="utf-8"?>
<Properties xmlns="http://schemas.openxmlformats.org/officeDocument/2006/extended-properties" xmlns:vt="http://schemas.openxmlformats.org/officeDocument/2006/docPropsVTypes">
  <Template>Bold Group 2021 - White BG - Template</Template>
  <TotalTime>4738</TotalTime>
  <Words>702</Words>
  <Application>Microsoft Macintosh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Gill Sans MT</vt:lpstr>
      <vt:lpstr>Helvetica Neue</vt:lpstr>
      <vt:lpstr>Roboto</vt:lpstr>
      <vt:lpstr>Salesforce Sans</vt:lpstr>
      <vt:lpstr>Source Sans Pro</vt:lpstr>
      <vt:lpstr>Symbol</vt:lpstr>
      <vt:lpstr>Gallery</vt:lpstr>
      <vt:lpstr>1_Gallery</vt:lpstr>
      <vt:lpstr>Q2 2021 QBR’s</vt:lpstr>
      <vt:lpstr>Agenda</vt:lpstr>
      <vt:lpstr>FM Q1 Performance &amp; Highlights</vt:lpstr>
      <vt:lpstr>Product Updates &amp; Initiatives</vt:lpstr>
      <vt:lpstr>Forecasting</vt:lpstr>
      <vt:lpstr>MEDDIC Qualification</vt:lpstr>
      <vt:lpstr>Q2 2021 QBR’s</vt:lpstr>
      <vt:lpstr>Q1 performance review</vt:lpstr>
      <vt:lpstr>Q2 goals</vt:lpstr>
      <vt:lpstr>Q2 SFDC Pipeline review</vt:lpstr>
      <vt:lpstr>2021goals and large pursuits</vt:lpstr>
      <vt:lpstr>Needs/issues/concerns/ideas</vt:lpstr>
      <vt:lpstr>Q2 2021 QBR’s</vt:lpstr>
      <vt:lpstr>Q1 performance review</vt:lpstr>
      <vt:lpstr>Q2 goals</vt:lpstr>
      <vt:lpstr>Q2 SFDC Pipeline review</vt:lpstr>
      <vt:lpstr>2021goals and large pursuits</vt:lpstr>
      <vt:lpstr>Needs/issues/concerns/ideas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Steven</dc:creator>
  <cp:lastModifiedBy>Justin DeBaggis</cp:lastModifiedBy>
  <cp:revision>50</cp:revision>
  <dcterms:created xsi:type="dcterms:W3CDTF">2021-03-18T20:06:04Z</dcterms:created>
  <dcterms:modified xsi:type="dcterms:W3CDTF">2021-04-30T12:30:14Z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6900</vt:r8>
  </property>
  <property fmtid="{D5CDD505-2E9C-101B-9397-08002B2CF9AE}" pid="4" name="_ExtendedDescription">
    <vt:lpwstr/>
  </property>
</Properties>
</file>