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1" r:id="rId5"/>
    <p:sldId id="322" r:id="rId6"/>
    <p:sldId id="323" r:id="rId7"/>
    <p:sldId id="324" r:id="rId8"/>
    <p:sldId id="275" r:id="rId9"/>
    <p:sldId id="276" r:id="rId10"/>
    <p:sldId id="277" r:id="rId11"/>
    <p:sldId id="278" r:id="rId12"/>
    <p:sldId id="334" r:id="rId13"/>
    <p:sldId id="335" r:id="rId14"/>
    <p:sldId id="333" r:id="rId15"/>
    <p:sldId id="337" r:id="rId16"/>
    <p:sldId id="338" r:id="rId17"/>
    <p:sldId id="339" r:id="rId18"/>
    <p:sldId id="346" r:id="rId19"/>
    <p:sldId id="340" r:id="rId20"/>
    <p:sldId id="287" r:id="rId21"/>
    <p:sldId id="341" r:id="rId22"/>
    <p:sldId id="330" r:id="rId23"/>
    <p:sldId id="343" r:id="rId24"/>
    <p:sldId id="349" r:id="rId25"/>
    <p:sldId id="294" r:id="rId26"/>
    <p:sldId id="347" r:id="rId27"/>
    <p:sldId id="348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Scully" initials="AS" lastIdx="1" clrIdx="0">
    <p:extLst>
      <p:ext uri="{19B8F6BF-5375-455C-9EA6-DF929625EA0E}">
        <p15:presenceInfo xmlns:p15="http://schemas.microsoft.com/office/powerpoint/2012/main" userId="3294f7f2f9b7db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360"/>
    <a:srgbClr val="1B6872"/>
    <a:srgbClr val="378B99"/>
    <a:srgbClr val="63B7C6"/>
    <a:srgbClr val="103350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Google%20Drive\TRG%20Files\2%20TRG%20Admin\Attrition\2019\Charts\Chart.Res.Comm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24721732576883E-2"/>
          <c:y val="3.8324558387082784E-2"/>
          <c:w val="0.88812738734821894"/>
          <c:h val="0.8238079280686057"/>
        </c:manualLayout>
      </c:layout>
      <c:lineChart>
        <c:grouping val="standard"/>
        <c:varyColors val="0"/>
        <c:ser>
          <c:idx val="0"/>
          <c:order val="0"/>
          <c:tx>
            <c:strRef>
              <c:f>'Company Size'!$B$2</c:f>
              <c:strCache>
                <c:ptCount val="1"/>
                <c:pt idx="0">
                  <c:v>3 to 50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Size'!$B$9:$B$18</c:f>
              <c:numCache>
                <c:formatCode>0.00%</c:formatCode>
                <c:ptCount val="10"/>
                <c:pt idx="0">
                  <c:v>5.04E-2</c:v>
                </c:pt>
                <c:pt idx="1">
                  <c:v>4.8000000000000001E-2</c:v>
                </c:pt>
                <c:pt idx="2">
                  <c:v>3.5400000000000001E-2</c:v>
                </c:pt>
                <c:pt idx="3">
                  <c:v>5.5300000000000002E-2</c:v>
                </c:pt>
                <c:pt idx="4">
                  <c:v>6.0900000000000003E-2</c:v>
                </c:pt>
                <c:pt idx="5">
                  <c:v>5.8299999999999998E-2</c:v>
                </c:pt>
                <c:pt idx="6">
                  <c:v>7.6399999999999996E-2</c:v>
                </c:pt>
                <c:pt idx="7">
                  <c:v>6.3E-2</c:v>
                </c:pt>
                <c:pt idx="8">
                  <c:v>6.6500000000000004E-2</c:v>
                </c:pt>
                <c:pt idx="9">
                  <c:v>9.257E-2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3-4836-B5F4-9E60F06679A5}"/>
            </c:ext>
          </c:extLst>
        </c:ser>
        <c:ser>
          <c:idx val="1"/>
          <c:order val="1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Size'!$C$9:$C$18</c:f>
              <c:numCache>
                <c:formatCode>0.00%</c:formatCode>
                <c:ptCount val="10"/>
                <c:pt idx="0">
                  <c:v>6.5500000000000003E-2</c:v>
                </c:pt>
                <c:pt idx="1">
                  <c:v>6.6799999999999998E-2</c:v>
                </c:pt>
                <c:pt idx="2">
                  <c:v>5.9200000000000003E-2</c:v>
                </c:pt>
                <c:pt idx="3">
                  <c:v>3.73E-2</c:v>
                </c:pt>
                <c:pt idx="4">
                  <c:v>6.0600000000000001E-2</c:v>
                </c:pt>
                <c:pt idx="5">
                  <c:v>4.8800000000000003E-2</c:v>
                </c:pt>
                <c:pt idx="6">
                  <c:v>7.4399999999999994E-2</c:v>
                </c:pt>
                <c:pt idx="7">
                  <c:v>7.0999999999999994E-2</c:v>
                </c:pt>
                <c:pt idx="8">
                  <c:v>7.5199999999999989E-2</c:v>
                </c:pt>
                <c:pt idx="9">
                  <c:v>0.13320000000000001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83-4836-B5F4-9E60F06679A5}"/>
            </c:ext>
          </c:extLst>
        </c:ser>
        <c:ser>
          <c:idx val="2"/>
          <c:order val="2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444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Size'!$D$9:$D$18</c:f>
              <c:numCache>
                <c:formatCode>0.00%</c:formatCode>
                <c:ptCount val="10"/>
                <c:pt idx="0">
                  <c:v>0.06</c:v>
                </c:pt>
                <c:pt idx="1">
                  <c:v>7.0999999999999994E-2</c:v>
                </c:pt>
                <c:pt idx="2">
                  <c:v>7.5800000000000006E-2</c:v>
                </c:pt>
                <c:pt idx="3">
                  <c:v>0.08</c:v>
                </c:pt>
                <c:pt idx="4">
                  <c:v>8.0199999999999994E-2</c:v>
                </c:pt>
                <c:pt idx="5">
                  <c:v>8.2100000000000006E-2</c:v>
                </c:pt>
                <c:pt idx="6">
                  <c:v>7.9000000000000001E-2</c:v>
                </c:pt>
                <c:pt idx="7">
                  <c:v>7.46E-2</c:v>
                </c:pt>
                <c:pt idx="8">
                  <c:v>8.5500000000000007E-2</c:v>
                </c:pt>
                <c:pt idx="9">
                  <c:v>0.12920000000000001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83-4836-B5F4-9E60F06679A5}"/>
            </c:ext>
          </c:extLst>
        </c:ser>
        <c:ser>
          <c:idx val="3"/>
          <c:order val="3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Size'!$E$9:$E$18</c:f>
              <c:numCache>
                <c:formatCode>0.00%</c:formatCode>
                <c:ptCount val="10"/>
                <c:pt idx="0">
                  <c:v>8.0199999999999994E-2</c:v>
                </c:pt>
                <c:pt idx="1">
                  <c:v>7.8299999999999995E-2</c:v>
                </c:pt>
                <c:pt idx="2">
                  <c:v>6.6299999999999998E-2</c:v>
                </c:pt>
                <c:pt idx="3">
                  <c:v>7.7299999999999994E-2</c:v>
                </c:pt>
                <c:pt idx="4">
                  <c:v>7.9000000000000001E-2</c:v>
                </c:pt>
                <c:pt idx="5">
                  <c:v>8.1000000000000003E-2</c:v>
                </c:pt>
                <c:pt idx="6">
                  <c:v>8.9300000000000004E-2</c:v>
                </c:pt>
                <c:pt idx="7">
                  <c:v>8.7400000000000005E-2</c:v>
                </c:pt>
                <c:pt idx="8">
                  <c:v>8.929999999999999E-2</c:v>
                </c:pt>
                <c:pt idx="9">
                  <c:v>0.13449999999999998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83-4836-B5F4-9E60F06679A5}"/>
            </c:ext>
          </c:extLst>
        </c:ser>
        <c:ser>
          <c:idx val="4"/>
          <c:order val="4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'Company Size'!$A$9:$A$18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'Company Size'!$F$9:$F$18</c:f>
              <c:numCache>
                <c:formatCode>0.00%</c:formatCode>
                <c:ptCount val="10"/>
                <c:pt idx="0">
                  <c:v>8.6800000000000002E-2</c:v>
                </c:pt>
                <c:pt idx="1">
                  <c:v>9.0200000000000002E-2</c:v>
                </c:pt>
                <c:pt idx="2">
                  <c:v>9.5000000000000001E-2</c:v>
                </c:pt>
                <c:pt idx="3">
                  <c:v>0.1057</c:v>
                </c:pt>
                <c:pt idx="4">
                  <c:v>0.1061</c:v>
                </c:pt>
                <c:pt idx="5">
                  <c:v>0.1079</c:v>
                </c:pt>
                <c:pt idx="6">
                  <c:v>0.11169999999999999</c:v>
                </c:pt>
                <c:pt idx="7">
                  <c:v>0.1096</c:v>
                </c:pt>
                <c:pt idx="8">
                  <c:v>0.11539999999999999</c:v>
                </c:pt>
                <c:pt idx="9">
                  <c:v>0.1268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83-4836-B5F4-9E60F0667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67488"/>
        <c:axId val="132369408"/>
      </c:lineChart>
      <c:catAx>
        <c:axId val="1323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in val="3.0000000000000006E-2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32367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84953883419769"/>
          <c:y val="0.92955804063414427"/>
          <c:w val="0.62452485947641379"/>
          <c:h val="5.289209945381243E-2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solidFill>
                  <a:schemeClr val="bg1">
                    <a:lumMod val="95000"/>
                  </a:schemeClr>
                </a:solidFill>
                <a:effectLst/>
              </a:rPr>
              <a:t>Net Attrition by Origination Source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285594813286979E-2"/>
          <c:y val="0.14169300268281804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Origination'!$B$1</c:f>
              <c:strCache>
                <c:ptCount val="1"/>
                <c:pt idx="0">
                  <c:v>Dealer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Origination'!$B$2:$B$11</c:f>
              <c:numCache>
                <c:formatCode>0.00%</c:formatCode>
                <c:ptCount val="10"/>
                <c:pt idx="0">
                  <c:v>0.10100000000000001</c:v>
                </c:pt>
                <c:pt idx="1">
                  <c:v>9.9099999999999994E-2</c:v>
                </c:pt>
                <c:pt idx="2">
                  <c:v>9.8500000000000004E-2</c:v>
                </c:pt>
                <c:pt idx="3">
                  <c:v>0.1096</c:v>
                </c:pt>
                <c:pt idx="4">
                  <c:v>0.1091</c:v>
                </c:pt>
                <c:pt idx="5">
                  <c:v>0.11289999999999999</c:v>
                </c:pt>
                <c:pt idx="6">
                  <c:v>0.1166</c:v>
                </c:pt>
                <c:pt idx="7">
                  <c:v>0.12539999999999998</c:v>
                </c:pt>
                <c:pt idx="8">
                  <c:v>0.13949999999999999</c:v>
                </c:pt>
                <c:pt idx="9">
                  <c:v>0.14055621698462539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C8-4570-BE56-03FEF9914B33}"/>
            </c:ext>
          </c:extLst>
        </c:ser>
        <c:ser>
          <c:idx val="1"/>
          <c:order val="1"/>
          <c:tx>
            <c:strRef>
              <c:f>'Customer Origination'!$C$1</c:f>
              <c:strCache>
                <c:ptCount val="1"/>
                <c:pt idx="0">
                  <c:v>Traditional</c:v>
                </c:pt>
              </c:strCache>
            </c:strRef>
          </c:tx>
          <c:spPr>
            <a:ln w="4127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Origination'!$C$2:$C$11</c:f>
              <c:numCache>
                <c:formatCode>0.00%</c:formatCode>
                <c:ptCount val="10"/>
                <c:pt idx="0">
                  <c:v>7.85E-2</c:v>
                </c:pt>
                <c:pt idx="1">
                  <c:v>8.5999999999999993E-2</c:v>
                </c:pt>
                <c:pt idx="2">
                  <c:v>9.4E-2</c:v>
                </c:pt>
                <c:pt idx="3">
                  <c:v>9.8599999999999993E-2</c:v>
                </c:pt>
                <c:pt idx="4">
                  <c:v>9.8599999999999993E-2</c:v>
                </c:pt>
                <c:pt idx="5">
                  <c:v>9.5600000000000004E-2</c:v>
                </c:pt>
                <c:pt idx="6">
                  <c:v>9.9600000000000008E-2</c:v>
                </c:pt>
                <c:pt idx="7">
                  <c:v>9.9900000000000003E-2</c:v>
                </c:pt>
                <c:pt idx="8">
                  <c:v>9.6799999999999997E-2</c:v>
                </c:pt>
                <c:pt idx="9">
                  <c:v>0.11894753854233887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C8-4570-BE56-03FEF9914B33}"/>
            </c:ext>
          </c:extLst>
        </c:ser>
        <c:ser>
          <c:idx val="2"/>
          <c:order val="2"/>
          <c:tx>
            <c:strRef>
              <c:f>'Customer Origination'!$D$1</c:f>
              <c:strCache>
                <c:ptCount val="1"/>
                <c:pt idx="0">
                  <c:v>Mass Market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'Customer Origination'!$A$2:$A$11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Origination'!$D$2:$D$11</c:f>
              <c:numCache>
                <c:formatCode>0.00%</c:formatCode>
                <c:ptCount val="10"/>
                <c:pt idx="0">
                  <c:v>0.1033</c:v>
                </c:pt>
                <c:pt idx="1">
                  <c:v>9.1399999999999995E-2</c:v>
                </c:pt>
                <c:pt idx="2">
                  <c:v>8.6900000000000005E-2</c:v>
                </c:pt>
                <c:pt idx="3">
                  <c:v>0.1074</c:v>
                </c:pt>
                <c:pt idx="4">
                  <c:v>0.1094</c:v>
                </c:pt>
                <c:pt idx="5">
                  <c:v>0.11550000000000001</c:v>
                </c:pt>
                <c:pt idx="6">
                  <c:v>0.1198</c:v>
                </c:pt>
                <c:pt idx="7">
                  <c:v>0.1099</c:v>
                </c:pt>
                <c:pt idx="8">
                  <c:v>0.12119999999999999</c:v>
                </c:pt>
                <c:pt idx="9">
                  <c:v>0.12861121470189771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C8-4570-BE56-03FEF9914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47191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aseline="0"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Commercial Net</a:t>
            </a:r>
            <a:r>
              <a:rPr lang="en-US" baseline="0" dirty="0">
                <a:solidFill>
                  <a:schemeClr val="bg1">
                    <a:lumMod val="95000"/>
                  </a:schemeClr>
                </a:solidFill>
              </a:rPr>
              <a:t> Attrition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43713443693222"/>
          <c:y val="0.19148669407548655"/>
          <c:w val="0.88235194222119528"/>
          <c:h val="0.5946130571387177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type'!$E$2:$E$11</c:f>
              <c:numCache>
                <c:formatCode>0.00%</c:formatCode>
                <c:ptCount val="10"/>
                <c:pt idx="0">
                  <c:v>0.1103</c:v>
                </c:pt>
                <c:pt idx="1">
                  <c:v>0.111</c:v>
                </c:pt>
                <c:pt idx="2">
                  <c:v>0.1178</c:v>
                </c:pt>
                <c:pt idx="3">
                  <c:v>0.1207</c:v>
                </c:pt>
                <c:pt idx="4">
                  <c:v>0.121</c:v>
                </c:pt>
                <c:pt idx="5">
                  <c:v>0.11890000000000001</c:v>
                </c:pt>
                <c:pt idx="6">
                  <c:v>0.1215</c:v>
                </c:pt>
                <c:pt idx="7">
                  <c:v>0.12429999999999999</c:v>
                </c:pt>
                <c:pt idx="8">
                  <c:v>0.12520000000000001</c:v>
                </c:pt>
                <c:pt idx="9">
                  <c:v>0.1313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E2-4CC3-8816-FE414BB576ED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41275">
              <a:solidFill>
                <a:srgbClr val="F47735"/>
              </a:solidFill>
            </a:ln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type'!$D$2:$D$11</c:f>
              <c:numCache>
                <c:formatCode>0.00%</c:formatCode>
                <c:ptCount val="10"/>
                <c:pt idx="0">
                  <c:v>8.2299999999999998E-2</c:v>
                </c:pt>
                <c:pt idx="1">
                  <c:v>0.09</c:v>
                </c:pt>
                <c:pt idx="2">
                  <c:v>9.69E-2</c:v>
                </c:pt>
                <c:pt idx="3">
                  <c:v>0.1022</c:v>
                </c:pt>
                <c:pt idx="4">
                  <c:v>0.10249999999999999</c:v>
                </c:pt>
                <c:pt idx="5">
                  <c:v>0.10050000000000001</c:v>
                </c:pt>
                <c:pt idx="6">
                  <c:v>0.1032</c:v>
                </c:pt>
                <c:pt idx="7">
                  <c:v>0.1036</c:v>
                </c:pt>
                <c:pt idx="8">
                  <c:v>0.10249999999999999</c:v>
                </c:pt>
                <c:pt idx="9">
                  <c:v>0.10440000000000001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E2-4CC3-8816-FE414BB5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61356032"/>
        <c:crosses val="autoZero"/>
        <c:crossBetween val="between"/>
      </c:val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baseline="0"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Residential Net</a:t>
            </a:r>
            <a:r>
              <a:rPr lang="en-US" baseline="0">
                <a:solidFill>
                  <a:schemeClr val="bg1">
                    <a:lumMod val="95000"/>
                  </a:schemeClr>
                </a:solidFill>
              </a:rPr>
              <a:t> Attrition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type'!$C$2:$C$11</c:f>
              <c:numCache>
                <c:formatCode>0.00%</c:formatCode>
                <c:ptCount val="10"/>
                <c:pt idx="0">
                  <c:v>0.1137</c:v>
                </c:pt>
                <c:pt idx="1">
                  <c:v>0.11260000000000001</c:v>
                </c:pt>
                <c:pt idx="2">
                  <c:v>0.1129</c:v>
                </c:pt>
                <c:pt idx="3">
                  <c:v>0.12429999999999999</c:v>
                </c:pt>
                <c:pt idx="4">
                  <c:v>0.1242</c:v>
                </c:pt>
                <c:pt idx="5">
                  <c:v>0.129</c:v>
                </c:pt>
                <c:pt idx="6">
                  <c:v>0.13400000000000001</c:v>
                </c:pt>
                <c:pt idx="7">
                  <c:v>0.13730000000000001</c:v>
                </c:pt>
                <c:pt idx="8">
                  <c:v>0.1421</c:v>
                </c:pt>
                <c:pt idx="9">
                  <c:v>0.1532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82-4ED1-ADD2-1C8290513EB6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'Customer type'!$A$2:$A$11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'Customer type'!$B$2:$B$11</c:f>
              <c:numCache>
                <c:formatCode>0.00%</c:formatCode>
                <c:ptCount val="10"/>
                <c:pt idx="0">
                  <c:v>8.9200000000000002E-2</c:v>
                </c:pt>
                <c:pt idx="1">
                  <c:v>9.1700000000000004E-2</c:v>
                </c:pt>
                <c:pt idx="2">
                  <c:v>8.9899999999999994E-2</c:v>
                </c:pt>
                <c:pt idx="3">
                  <c:v>0.1051</c:v>
                </c:pt>
                <c:pt idx="4">
                  <c:v>0.106</c:v>
                </c:pt>
                <c:pt idx="5">
                  <c:v>0.1103</c:v>
                </c:pt>
                <c:pt idx="6">
                  <c:v>0.115</c:v>
                </c:pt>
                <c:pt idx="7">
                  <c:v>0.11130000000000001</c:v>
                </c:pt>
                <c:pt idx="8">
                  <c:v>0.12139999999999999</c:v>
                </c:pt>
                <c:pt idx="9">
                  <c:v>0.1336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82-4ED1-ADD2-1C8290513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8.0000000000000016E-2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n-US"/>
          </a:p>
        </c:txPr>
        <c:crossAx val="1612144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39573552229542"/>
          <c:y val="3.5705068638995377E-2"/>
          <c:w val="0.76418374564890446"/>
          <c:h val="0.5663524523889490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Sheet1!$K$4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Sheet1!$K$5:$K$12</c:f>
              <c:numCache>
                <c:formatCode>0.00%</c:formatCode>
                <c:ptCount val="8"/>
                <c:pt idx="0" formatCode="0.0%">
                  <c:v>0.11600000000000001</c:v>
                </c:pt>
                <c:pt idx="1">
                  <c:v>0.34100000000000003</c:v>
                </c:pt>
                <c:pt idx="2" formatCode="0.0%">
                  <c:v>2.4756267580483445E-2</c:v>
                </c:pt>
                <c:pt idx="3" formatCode="0.0%">
                  <c:v>0.12879470064852644</c:v>
                </c:pt>
                <c:pt idx="4" formatCode="0.0%">
                  <c:v>0.15</c:v>
                </c:pt>
                <c:pt idx="5" formatCode="0.0%">
                  <c:v>8.5000000000000006E-2</c:v>
                </c:pt>
                <c:pt idx="6" formatCode="0.0%">
                  <c:v>4.1769509644401501E-2</c:v>
                </c:pt>
                <c:pt idx="7" formatCode="0.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1-45BA-BE26-C8766FFAFE9D}"/>
            </c:ext>
          </c:extLst>
        </c:ser>
        <c:ser>
          <c:idx val="0"/>
          <c:order val="1"/>
          <c:tx>
            <c:strRef>
              <c:f>Sheet1!$L$4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Sheet1!$L$5:$L$12</c:f>
              <c:numCache>
                <c:formatCode>0.00%</c:formatCode>
                <c:ptCount val="8"/>
                <c:pt idx="0">
                  <c:v>0.111</c:v>
                </c:pt>
                <c:pt idx="1">
                  <c:v>0.33800000000000002</c:v>
                </c:pt>
                <c:pt idx="2">
                  <c:v>3.3000000000000002E-2</c:v>
                </c:pt>
                <c:pt idx="3">
                  <c:v>0.13400000000000001</c:v>
                </c:pt>
                <c:pt idx="4">
                  <c:v>0.13100000000000001</c:v>
                </c:pt>
                <c:pt idx="5">
                  <c:v>9.9000000000000005E-2</c:v>
                </c:pt>
                <c:pt idx="6">
                  <c:v>0.04</c:v>
                </c:pt>
                <c:pt idx="7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1-45BA-BE26-C8766FFAFE9D}"/>
            </c:ext>
          </c:extLst>
        </c:ser>
        <c:ser>
          <c:idx val="2"/>
          <c:order val="2"/>
          <c:tx>
            <c:strRef>
              <c:f>Sheet1!$M$4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Sheet1!$M$5:$M$12</c:f>
              <c:numCache>
                <c:formatCode>0.00%</c:formatCode>
                <c:ptCount val="8"/>
                <c:pt idx="0">
                  <c:v>0.14149999999999999</c:v>
                </c:pt>
                <c:pt idx="1">
                  <c:v>0.39040000000000002</c:v>
                </c:pt>
                <c:pt idx="2">
                  <c:v>1.8491447304732796E-2</c:v>
                </c:pt>
                <c:pt idx="3">
                  <c:v>9.3083990370178532E-2</c:v>
                </c:pt>
                <c:pt idx="4">
                  <c:v>0.17688208693406507</c:v>
                </c:pt>
                <c:pt idx="5">
                  <c:v>4.845277877446167E-2</c:v>
                </c:pt>
                <c:pt idx="6">
                  <c:v>4.3366344192413142E-2</c:v>
                </c:pt>
                <c:pt idx="7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1-45BA-BE26-C8766FFAF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1218879069005E-2"/>
          <c:y val="6.5117096603131766E-2"/>
          <c:w val="0.66775444371734549"/>
          <c:h val="0.88998353675381969"/>
        </c:manualLayout>
      </c:layout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Reasons!$B$2:$B$11</c:f>
              <c:numCache>
                <c:formatCode>0.00%</c:formatCode>
                <c:ptCount val="10"/>
                <c:pt idx="0">
                  <c:v>0.313</c:v>
                </c:pt>
                <c:pt idx="1">
                  <c:v>0.33900000000000002</c:v>
                </c:pt>
                <c:pt idx="2">
                  <c:v>0.37</c:v>
                </c:pt>
                <c:pt idx="3">
                  <c:v>0.35599999999999998</c:v>
                </c:pt>
                <c:pt idx="4">
                  <c:v>0.35199999999999998</c:v>
                </c:pt>
                <c:pt idx="5">
                  <c:v>0.33629999999999999</c:v>
                </c:pt>
                <c:pt idx="6">
                  <c:v>0.32490000000000002</c:v>
                </c:pt>
                <c:pt idx="7">
                  <c:v>0.34100000000000003</c:v>
                </c:pt>
                <c:pt idx="8">
                  <c:v>0.33800000000000002</c:v>
                </c:pt>
                <c:pt idx="9">
                  <c:v>0.39040000000000002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03-4977-9289-9412C64AAB13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Reasons!$C$2:$C$11</c:f>
              <c:numCache>
                <c:formatCode>0.00%</c:formatCode>
                <c:ptCount val="10"/>
                <c:pt idx="0">
                  <c:v>0.216</c:v>
                </c:pt>
                <c:pt idx="1">
                  <c:v>0.191</c:v>
                </c:pt>
                <c:pt idx="2">
                  <c:v>0.186</c:v>
                </c:pt>
                <c:pt idx="3">
                  <c:v>0.161</c:v>
                </c:pt>
                <c:pt idx="4">
                  <c:v>0.151</c:v>
                </c:pt>
                <c:pt idx="5">
                  <c:v>0.1512</c:v>
                </c:pt>
                <c:pt idx="6">
                  <c:v>0.14800000000000002</c:v>
                </c:pt>
                <c:pt idx="7">
                  <c:v>0.11600000000000001</c:v>
                </c:pt>
                <c:pt idx="8">
                  <c:v>0.111</c:v>
                </c:pt>
                <c:pt idx="9">
                  <c:v>0.14149999999999999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03-4977-9289-9412C64AAB13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Reasons!$D$2:$D$11</c:f>
              <c:numCache>
                <c:formatCode>0.00%</c:formatCode>
                <c:ptCount val="10"/>
                <c:pt idx="0">
                  <c:v>7.9000000000000001E-2</c:v>
                </c:pt>
                <c:pt idx="1">
                  <c:v>0.13500000000000001</c:v>
                </c:pt>
                <c:pt idx="2">
                  <c:v>0.114</c:v>
                </c:pt>
                <c:pt idx="3">
                  <c:v>0.14299999999999999</c:v>
                </c:pt>
                <c:pt idx="4">
                  <c:v>0.16300000000000001</c:v>
                </c:pt>
                <c:pt idx="5">
                  <c:v>0.16039999999999999</c:v>
                </c:pt>
                <c:pt idx="6">
                  <c:v>0.14940000000000001</c:v>
                </c:pt>
                <c:pt idx="7">
                  <c:v>0.1288</c:v>
                </c:pt>
                <c:pt idx="8">
                  <c:v>0.13400000000000001</c:v>
                </c:pt>
                <c:pt idx="9">
                  <c:v>9.3100000000000002E-2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03-4977-9289-9412C64AAB13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4127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Reasons!$E$2:$E$11</c:f>
              <c:numCache>
                <c:formatCode>0.00%</c:formatCode>
                <c:ptCount val="10"/>
                <c:pt idx="0">
                  <c:v>9.4E-2</c:v>
                </c:pt>
                <c:pt idx="1">
                  <c:v>7.5999999999999998E-2</c:v>
                </c:pt>
                <c:pt idx="2">
                  <c:v>0.11600000000000001</c:v>
                </c:pt>
                <c:pt idx="3">
                  <c:v>0.104</c:v>
                </c:pt>
                <c:pt idx="4">
                  <c:v>0.107</c:v>
                </c:pt>
                <c:pt idx="5">
                  <c:v>0.1077</c:v>
                </c:pt>
                <c:pt idx="6">
                  <c:v>0.12039999999999999</c:v>
                </c:pt>
                <c:pt idx="7">
                  <c:v>0.15</c:v>
                </c:pt>
                <c:pt idx="8">
                  <c:v>0.13100000000000001</c:v>
                </c:pt>
                <c:pt idx="9">
                  <c:v>0.1769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03-4977-9289-9412C64AAB13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Reasons!$A$2:$A$11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Reasons!$F$2:$F$11</c:f>
              <c:numCache>
                <c:formatCode>0.00%</c:formatCode>
                <c:ptCount val="10"/>
                <c:pt idx="0">
                  <c:v>9.2999999999999999E-2</c:v>
                </c:pt>
                <c:pt idx="1">
                  <c:v>6.2E-2</c:v>
                </c:pt>
                <c:pt idx="2">
                  <c:v>6.3E-2</c:v>
                </c:pt>
                <c:pt idx="3">
                  <c:v>9.2999999999999999E-2</c:v>
                </c:pt>
                <c:pt idx="4">
                  <c:v>7.9000000000000001E-2</c:v>
                </c:pt>
                <c:pt idx="5">
                  <c:v>7.9399999999999998E-2</c:v>
                </c:pt>
                <c:pt idx="6">
                  <c:v>8.6699999999999999E-2</c:v>
                </c:pt>
                <c:pt idx="7">
                  <c:v>4.1799999999999997E-2</c:v>
                </c:pt>
                <c:pt idx="8">
                  <c:v>0.04</c:v>
                </c:pt>
                <c:pt idx="9">
                  <c:v>4.3400000000000001E-2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03-4977-9289-9412C64AA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38039680"/>
        <c:crosses val="autoZero"/>
        <c:crossBetween val="between"/>
      </c:valAx>
      <c:spPr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0.41199999999999998</c:v>
                </c:pt>
                <c:pt idx="1">
                  <c:v>0</c:v>
                </c:pt>
                <c:pt idx="2">
                  <c:v>0.1</c:v>
                </c:pt>
                <c:pt idx="3">
                  <c:v>7.8E-2</c:v>
                </c:pt>
                <c:pt idx="4">
                  <c:v>0.16400000000000001</c:v>
                </c:pt>
                <c:pt idx="5">
                  <c:v>8.4000000000000005E-2</c:v>
                </c:pt>
                <c:pt idx="6">
                  <c:v>7.6999999999999999E-2</c:v>
                </c:pt>
                <c:pt idx="7">
                  <c:v>3.2000000000000001E-2</c:v>
                </c:pt>
                <c:pt idx="8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1-4E79-825A-A2824D2931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0.308</c:v>
                </c:pt>
                <c:pt idx="1">
                  <c:v>9.1999999999999998E-2</c:v>
                </c:pt>
                <c:pt idx="2">
                  <c:v>0.11799999999999999</c:v>
                </c:pt>
                <c:pt idx="3">
                  <c:v>0.13200000000000001</c:v>
                </c:pt>
                <c:pt idx="4">
                  <c:v>0.19800000000000001</c:v>
                </c:pt>
                <c:pt idx="5">
                  <c:v>5.7000000000000002E-2</c:v>
                </c:pt>
                <c:pt idx="6">
                  <c:v>5.2999999999999999E-2</c:v>
                </c:pt>
                <c:pt idx="7">
                  <c:v>0.01</c:v>
                </c:pt>
                <c:pt idx="8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71-4E79-825A-A2824D2931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0.34200000000000003</c:v>
                </c:pt>
                <c:pt idx="1">
                  <c:v>0.13300000000000001</c:v>
                </c:pt>
                <c:pt idx="2">
                  <c:v>6.9000000000000006E-2</c:v>
                </c:pt>
                <c:pt idx="3">
                  <c:v>0.13500000000000001</c:v>
                </c:pt>
                <c:pt idx="4">
                  <c:v>0.182</c:v>
                </c:pt>
                <c:pt idx="5">
                  <c:v>5.0999999999999997E-2</c:v>
                </c:pt>
                <c:pt idx="6">
                  <c:v>7.6999999999999999E-2</c:v>
                </c:pt>
                <c:pt idx="7">
                  <c:v>0</c:v>
                </c:pt>
                <c:pt idx="8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1-4C42-871B-EA9BB9EA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044800"/>
        <c:axId val="729048736"/>
      </c:barChart>
      <c:catAx>
        <c:axId val="7290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8736"/>
        <c:crosses val="autoZero"/>
        <c:auto val="1"/>
        <c:lblAlgn val="ctr"/>
        <c:lblOffset val="100"/>
        <c:noMultiLvlLbl val="0"/>
      </c:catAx>
      <c:valAx>
        <c:axId val="7290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16823399303975"/>
          <c:y val="0.9181163210376615"/>
          <c:w val="0.22957084319524712"/>
          <c:h val="5.8181206707964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10/28/20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10" y="633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z="6600" dirty="0"/>
              <a:t>Attrition Measurement</a:t>
            </a:r>
            <a:br>
              <a:rPr lang="en-US" sz="6600" dirty="0"/>
            </a:br>
            <a:r>
              <a:rPr lang="en-US" sz="6600" dirty="0"/>
              <a:t>Update 2019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</a:rPr>
              <a:t>Continuing to Develop Meaningful Trends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4654" y="1892300"/>
            <a:ext cx="3425445" cy="307340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Continuing to Develop Meaningful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7173" y="669835"/>
            <a:ext cx="5799665" cy="5148943"/>
          </a:xfrm>
        </p:spPr>
        <p:txBody>
          <a:bodyPr anchor="ctr">
            <a:normAutofit/>
          </a:bodyPr>
          <a:lstStyle/>
          <a:p>
            <a:r>
              <a:rPr lang="en-US" sz="6000" dirty="0"/>
              <a:t>Attrition Measurement</a:t>
            </a:r>
            <a:br>
              <a:rPr lang="en-US" sz="6000" dirty="0"/>
            </a:br>
            <a:r>
              <a:rPr lang="en-US" sz="6000" dirty="0"/>
              <a:t>Update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99E6-B35A-4E10-8ABE-B22757B4A179}"/>
              </a:ext>
            </a:extLst>
          </p:cNvPr>
          <p:cNvSpPr txBox="1"/>
          <p:nvPr/>
        </p:nvSpPr>
        <p:spPr>
          <a:xfrm>
            <a:off x="9004301" y="5283867"/>
            <a:ext cx="31876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Prepared By: 	  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TRG Associates, Inc.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860-395-0548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3B7C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www.trgassociates.com</a:t>
            </a:r>
            <a:endParaRPr lang="en-US" sz="2000" dirty="0">
              <a:solidFill>
                <a:srgbClr val="63B7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45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/>
          <a:lstStyle/>
          <a:p>
            <a:r>
              <a:rPr lang="en-US" sz="3600" dirty="0"/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71629"/>
              </p:ext>
            </p:extLst>
          </p:nvPr>
        </p:nvGraphicFramePr>
        <p:xfrm>
          <a:off x="444500" y="1983131"/>
          <a:ext cx="1097279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3-50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255,041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302,197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909,695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51-100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1,127,048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985,066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4,422,419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101-200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2,406,738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1,889,849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12,971,670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201-500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16,489,623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16,968,853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32,075,479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345,841,561</a:t>
                      </a:r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361,045,697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en-US" sz="2200" b="0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643,960,399</a:t>
                      </a:r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366,120,011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381,191,662</a:t>
                      </a:r>
                      <a:endParaRPr lang="en-US" sz="2200" b="0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694,339,662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0B1E7-AE5E-48BD-BFEC-622565CD38E4}"/>
              </a:ext>
            </a:extLst>
          </p:cNvPr>
          <p:cNvSpPr txBox="1"/>
          <p:nvPr/>
        </p:nvSpPr>
        <p:spPr>
          <a:xfrm>
            <a:off x="444500" y="6254519"/>
            <a:ext cx="867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33736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52911"/>
              </p:ext>
            </p:extLst>
          </p:nvPr>
        </p:nvGraphicFramePr>
        <p:xfrm>
          <a:off x="482602" y="1941519"/>
          <a:ext cx="109727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63,001,159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65,650,799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122,954,143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159,469,080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162,909,974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328,967,274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solidFill>
                            <a:schemeClr val="bg1"/>
                          </a:solidFill>
                          <a:effectLst/>
                        </a:rPr>
                        <a:t>143,649,772</a:t>
                      </a:r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152,630,889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242,418,245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381,191,662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694,339,662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/>
          <a:lstStyle/>
          <a:p>
            <a:r>
              <a:rPr lang="en-US" sz="3600" dirty="0"/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4975"/>
              </p:ext>
            </p:extLst>
          </p:nvPr>
        </p:nvGraphicFramePr>
        <p:xfrm>
          <a:off x="482602" y="1941519"/>
          <a:ext cx="109727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218,645,015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230,316,551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517,100,871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solidFill>
                            <a:schemeClr val="bg1"/>
                          </a:solidFill>
                          <a:effectLst/>
                        </a:rPr>
                        <a:t>147,474,997 </a:t>
                      </a:r>
                      <a:endParaRPr lang="en-US" sz="2200" b="1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150,875,111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177,238,791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366,120,011 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381,191,662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694,339,662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74" y="675446"/>
            <a:ext cx="11214100" cy="507831"/>
          </a:xfrm>
        </p:spPr>
        <p:txBody>
          <a:bodyPr/>
          <a:lstStyle/>
          <a:p>
            <a:r>
              <a:rPr lang="en-US" sz="3000" dirty="0"/>
              <a:t>Attrition Update through Year End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78039"/>
              </p:ext>
            </p:extLst>
          </p:nvPr>
        </p:nvGraphicFramePr>
        <p:xfrm>
          <a:off x="361489" y="1651000"/>
          <a:ext cx="1097279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Northeast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12.46%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10.41%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13.08%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11.00%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11.02%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13.21%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10.61%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13.54%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11.29%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15.45%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13.04%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Midwest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12.61%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10.32%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12.88%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10.86%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14.62%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14.64%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12.32%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14.79%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12.85%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16.39%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13.16%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10.53%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13.43%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10.99%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14.10%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11.53%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9031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International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13.55%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11.31%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13.86%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11.91%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14.87%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13.28%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2082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04" y="730645"/>
            <a:ext cx="11214100" cy="507831"/>
          </a:xfrm>
        </p:spPr>
        <p:txBody>
          <a:bodyPr/>
          <a:lstStyle/>
          <a:p>
            <a:r>
              <a:rPr lang="en-US" sz="3000" dirty="0"/>
              <a:t>Attrition Update through Year End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5136"/>
              </p:ext>
            </p:extLst>
          </p:nvPr>
        </p:nvGraphicFramePr>
        <p:xfrm>
          <a:off x="482602" y="1941519"/>
          <a:ext cx="1097279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7.67%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6.30%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8.18%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6.65%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10.96%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9.27%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9.00%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7.10%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7.52%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16.21%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13.32%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8.71%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7.46%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10.24%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8.55%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15.79%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12.92%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10.48%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8.74%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10.66%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8.93%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12.79%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9.82%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500+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13.39%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10.96%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13.71%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11.54%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14.83%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12.75%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82" y="33902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 Attrition by Company Size</a:t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 Year Profile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668984"/>
              </p:ext>
            </p:extLst>
          </p:nvPr>
        </p:nvGraphicFramePr>
        <p:xfrm>
          <a:off x="1237295" y="1462867"/>
          <a:ext cx="9874494" cy="516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58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2" y="664230"/>
            <a:ext cx="11214100" cy="507831"/>
          </a:xfrm>
        </p:spPr>
        <p:txBody>
          <a:bodyPr/>
          <a:lstStyle/>
          <a:p>
            <a:r>
              <a:rPr lang="en-US" sz="3000" dirty="0"/>
              <a:t>Attrition Update through Year End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83955"/>
              </p:ext>
            </p:extLst>
          </p:nvPr>
        </p:nvGraphicFramePr>
        <p:xfrm>
          <a:off x="482602" y="1941519"/>
          <a:ext cx="109727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14.37%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12.54%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16.06%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13.95%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16.38%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14.06%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12.17%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9.99%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12.03%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9.68%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14.05%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11.89%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13.84%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10.99%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12.12%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12.86%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489" y="46947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 Attrition by Origination Source</a:t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 Year Profile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29864"/>
              </p:ext>
            </p:extLst>
          </p:nvPr>
        </p:nvGraphicFramePr>
        <p:xfrm>
          <a:off x="1038758" y="1492301"/>
          <a:ext cx="9948672" cy="525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05" y="643826"/>
            <a:ext cx="11214100" cy="507831"/>
          </a:xfrm>
        </p:spPr>
        <p:txBody>
          <a:bodyPr/>
          <a:lstStyle/>
          <a:p>
            <a:r>
              <a:rPr lang="en-US" sz="3000" dirty="0"/>
              <a:t>Attrition Update through Year End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99008"/>
              </p:ext>
            </p:extLst>
          </p:nvPr>
        </p:nvGraphicFramePr>
        <p:xfrm>
          <a:off x="482602" y="1941519"/>
          <a:ext cx="109727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Residential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13.73%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11.13%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14.21%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12.14%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15.32%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Commercial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12.43%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10.36%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12.52%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10.25%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13.13%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10.44%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2FDF-34F0-47E9-BBDF-BC976478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69" y="292588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Residential vs. Commercial 10 Year Profile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685518"/>
              </p:ext>
            </p:extLst>
          </p:nvPr>
        </p:nvGraphicFramePr>
        <p:xfrm>
          <a:off x="1155803" y="3926641"/>
          <a:ext cx="9658502" cy="293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834661"/>
              </p:ext>
            </p:extLst>
          </p:nvPr>
        </p:nvGraphicFramePr>
        <p:xfrm>
          <a:off x="1492301" y="860787"/>
          <a:ext cx="9217152" cy="314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77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4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BABC1E8-E41A-4E3D-AF3C-A0DE1238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8" y="690815"/>
            <a:ext cx="7301829" cy="547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93265-D1B1-4AB4-94CF-C9C5ADAA8466}"/>
              </a:ext>
            </a:extLst>
          </p:cNvPr>
          <p:cNvSpPr txBox="1"/>
          <p:nvPr/>
        </p:nvSpPr>
        <p:spPr>
          <a:xfrm>
            <a:off x="8520752" y="2274838"/>
            <a:ext cx="3066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Due Diligence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Acquisition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Seeking Debt &amp;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Operations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Business 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Expert Witness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Customer Surveys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Social Media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Code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32149"/>
              </p:ext>
            </p:extLst>
          </p:nvPr>
        </p:nvGraphicFramePr>
        <p:xfrm>
          <a:off x="1382575" y="1459406"/>
          <a:ext cx="8766662" cy="52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802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1710431596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Collection/Non-Payment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14.8%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11.6%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11.1%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14.15%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Moved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34.1%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39.04%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Poor Service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3.3%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1.85%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Lost to Competition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14.9%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12.9%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 Longer Using System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15.0%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17.69%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Sold/Out of Business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4.3%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4.85%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2621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Financial Difficulties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8.7%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4.34%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042129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Property Abandoned/Vacant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0.01%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43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28302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End of Contract Term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0.04%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Deceased/Rest home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0.11%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59395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 Rescinded/RMR Reduction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9.0%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860244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2G/3G Transition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n/a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0.4%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2.73%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7888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4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Top Reasons for Attrition</a:t>
            </a:r>
          </a:p>
        </p:txBody>
      </p:sp>
      <p:graphicFrame>
        <p:nvGraphicFramePr>
          <p:cNvPr id="4" name="Top Reasons for Attrition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23699"/>
              </p:ext>
            </p:extLst>
          </p:nvPr>
        </p:nvGraphicFramePr>
        <p:xfrm>
          <a:off x="1027044" y="1177747"/>
          <a:ext cx="10808950" cy="552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094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51" y="385482"/>
            <a:ext cx="11178629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 Attrition by Reason Code - Top 5 Reasons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679555"/>
              </p:ext>
            </p:extLst>
          </p:nvPr>
        </p:nvGraphicFramePr>
        <p:xfrm>
          <a:off x="693469" y="989666"/>
          <a:ext cx="10680191" cy="535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4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25" y="288717"/>
            <a:ext cx="7197462" cy="60441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PERS Attrition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2294454" y="6384249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Published Attrition metrics, company and PERS Central Station interviews and PERS transaction presentations/analysis.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4A9A034-96A1-4BED-8832-AC15AC693581}"/>
              </a:ext>
            </a:extLst>
          </p:cNvPr>
          <p:cNvGraphicFramePr>
            <a:graphicFrameLocks noGrp="1"/>
          </p:cNvGraphicFramePr>
          <p:nvPr/>
        </p:nvGraphicFramePr>
        <p:xfrm>
          <a:off x="617551" y="1083238"/>
          <a:ext cx="10956897" cy="4691524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884811">
                  <a:extLst>
                    <a:ext uri="{9D8B030D-6E8A-4147-A177-3AD203B41FA5}">
                      <a16:colId xmlns:a16="http://schemas.microsoft.com/office/drawing/2014/main" val="3667361950"/>
                    </a:ext>
                  </a:extLst>
                </a:gridCol>
                <a:gridCol w="2902083">
                  <a:extLst>
                    <a:ext uri="{9D8B030D-6E8A-4147-A177-3AD203B41FA5}">
                      <a16:colId xmlns:a16="http://schemas.microsoft.com/office/drawing/2014/main" val="3298689792"/>
                    </a:ext>
                  </a:extLst>
                </a:gridCol>
                <a:gridCol w="2624022">
                  <a:extLst>
                    <a:ext uri="{9D8B030D-6E8A-4147-A177-3AD203B41FA5}">
                      <a16:colId xmlns:a16="http://schemas.microsoft.com/office/drawing/2014/main" val="3427659599"/>
                    </a:ext>
                  </a:extLst>
                </a:gridCol>
                <a:gridCol w="2545981">
                  <a:extLst>
                    <a:ext uri="{9D8B030D-6E8A-4147-A177-3AD203B41FA5}">
                      <a16:colId xmlns:a16="http://schemas.microsoft.com/office/drawing/2014/main" val="2362216827"/>
                    </a:ext>
                  </a:extLst>
                </a:gridCol>
              </a:tblGrid>
              <a:tr h="118947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effectLst/>
                        </a:rPr>
                        <a:t>Attrition Profile Comparative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4806"/>
                  </a:ext>
                </a:extLst>
              </a:tr>
              <a:tr h="6205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2018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9138999"/>
                  </a:ext>
                </a:extLst>
              </a:tr>
              <a:tr h="1005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Data Population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1,707,000 Subscribers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1,603,000 Subscribers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1,545,800 Subscribers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41645650"/>
                  </a:ext>
                </a:extLst>
              </a:tr>
              <a:tr h="543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Estimated RMR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$42.6M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$39.5M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$38.4M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4927343"/>
                  </a:ext>
                </a:extLst>
              </a:tr>
              <a:tr h="543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Annualized Attrition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32.57%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31.14%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29.40%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21591243"/>
                  </a:ext>
                </a:extLst>
              </a:tr>
              <a:tr h="789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 Monthly Average Attrition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2.71%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2.60%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2.45%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6548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6872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12" y="309989"/>
            <a:ext cx="10507801" cy="582536"/>
          </a:xfrm>
        </p:spPr>
        <p:txBody>
          <a:bodyPr>
            <a:noAutofit/>
          </a:bodyPr>
          <a:lstStyle/>
          <a:p>
            <a:r>
              <a:rPr lang="en-US" dirty="0"/>
              <a:t>PERS Attrition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2017/18/19 Reasons Comparison</a:t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2555777" y="6596390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9C3CE4C-BB94-4A4E-8CA2-7FEF80A370AE}"/>
              </a:ext>
            </a:extLst>
          </p:cNvPr>
          <p:cNvGraphicFramePr/>
          <p:nvPr/>
        </p:nvGraphicFramePr>
        <p:xfrm>
          <a:off x="478172" y="892525"/>
          <a:ext cx="11578635" cy="565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997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49" y="513285"/>
            <a:ext cx="7084162" cy="1325563"/>
          </a:xfrm>
        </p:spPr>
        <p:txBody>
          <a:bodyPr>
            <a:normAutofit/>
          </a:bodyPr>
          <a:lstStyle/>
          <a:p>
            <a:r>
              <a:rPr lang="en-US" sz="3100" dirty="0"/>
              <a:t>TRG Maintains Full Confidentiality of Participant’s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38045" y="2640517"/>
            <a:ext cx="8107762" cy="4005495"/>
          </a:xfrm>
        </p:spPr>
        <p:txBody>
          <a:bodyPr/>
          <a:lstStyle/>
          <a:p>
            <a:r>
              <a:rPr lang="en-US" sz="2400" dirty="0"/>
              <a:t>Summary results as presented will be available on </a:t>
            </a:r>
          </a:p>
          <a:p>
            <a:r>
              <a:rPr lang="en-US" sz="2400" dirty="0"/>
              <a:t>TMA Web-Site  (</a:t>
            </a:r>
            <a:r>
              <a:rPr lang="en-US" sz="2400" dirty="0">
                <a:solidFill>
                  <a:srgbClr val="92D050"/>
                </a:solidFill>
                <a:hlinkClick r:id="rId2"/>
              </a:rPr>
              <a:t>www.tma.us</a:t>
            </a:r>
            <a:r>
              <a:rPr lang="en-US" sz="2400" dirty="0"/>
              <a:t>)</a:t>
            </a:r>
          </a:p>
          <a:p>
            <a:r>
              <a:rPr lang="en-US" sz="2400" dirty="0"/>
              <a:t>TRG Web-Site (</a:t>
            </a:r>
            <a:r>
              <a:rPr lang="en-US" sz="2400" dirty="0">
                <a:hlinkClick r:id="rId3"/>
              </a:rPr>
              <a:t>www.trgassociates.com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Next update for 2020 – August 2021		</a:t>
            </a:r>
          </a:p>
          <a:p>
            <a:pPr marL="0" indent="0">
              <a:buNone/>
            </a:pPr>
            <a:r>
              <a:rPr lang="en-US" sz="2400" dirty="0"/>
              <a:t>    Posted in September 2021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Defining Attrition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Gross Attrition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loss of existing customers and their associated recurring monthly revenue (RMR) for contracted services during a particular customer/ calendar cycle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Net Attrition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Gross Attrition plus the add back of “like customer” gains thru resigns of the existing locations – 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 The Home/Business location is your ultimate customer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 Price increases for inflation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 Price increases for additional services or technology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Defining Attrition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021947"/>
            <a:ext cx="8596668" cy="4019416"/>
          </a:xfrm>
        </p:spPr>
        <p:txBody>
          <a:bodyPr>
            <a:normAutofit/>
          </a:bodyPr>
          <a:lstStyle/>
          <a:p>
            <a:r>
              <a:rPr lang="en-US" sz="2400" dirty="0"/>
              <a:t>The Short Version</a:t>
            </a:r>
          </a:p>
          <a:p>
            <a:pPr lvl="1"/>
            <a:r>
              <a:rPr lang="en-US" sz="2400" dirty="0"/>
              <a:t>The measurement of customer dissatisfaction with or need for the system</a:t>
            </a:r>
          </a:p>
          <a:p>
            <a:r>
              <a:rPr lang="en-US" sz="2400" dirty="0"/>
              <a:t>Why Measure?</a:t>
            </a:r>
          </a:p>
          <a:p>
            <a:pPr lvl="1"/>
            <a:r>
              <a:rPr lang="en-US" sz="2400" dirty="0"/>
              <a:t>Attrition measures customer dissatisfaction which, for the most part, is company caused.</a:t>
            </a:r>
          </a:p>
          <a:p>
            <a:pPr lvl="1"/>
            <a:r>
              <a:rPr lang="en-US" sz="2400" dirty="0"/>
              <a:t>The Attrition Tracking Process should be managed to identify, focus on, and rectify those causes within each organization.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007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18" y="527372"/>
            <a:ext cx="7893101" cy="535531"/>
          </a:xfrm>
        </p:spPr>
        <p:txBody>
          <a:bodyPr>
            <a:noAutofit/>
          </a:bodyPr>
          <a:lstStyle/>
          <a:p>
            <a:r>
              <a:rPr lang="en-US" sz="3300" dirty="0"/>
              <a:t>Attrition Measurement Methodology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810662" y="1354536"/>
            <a:ext cx="8382000" cy="4528343"/>
          </a:xfrm>
        </p:spPr>
        <p:txBody>
          <a:bodyPr>
            <a:normAutofit fontScale="85000" lnSpcReduction="10000"/>
          </a:bodyPr>
          <a:lstStyle/>
          <a:p>
            <a:endParaRPr lang="en-US" sz="2800" dirty="0"/>
          </a:p>
          <a:p>
            <a:r>
              <a:rPr lang="en-US" sz="2800" dirty="0"/>
              <a:t>Weighted Ending RMR Attrition Method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1:  Cancelled RMR for the Reporting Period = 	Monthly Attrition Sum of Ending RMR for Each Month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sz="2800" dirty="0"/>
              <a:t>                  </a:t>
            </a:r>
          </a:p>
          <a:p>
            <a:r>
              <a:rPr lang="en-US" sz="2800" dirty="0"/>
              <a:t>An Excel Attrition Measurement Template is available on</a:t>
            </a:r>
          </a:p>
          <a:p>
            <a:pPr marL="0" indent="0">
              <a:buNone/>
            </a:pPr>
            <a:r>
              <a:rPr lang="en-US" sz="2800" dirty="0"/>
              <a:t>     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01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20" y="430209"/>
            <a:ext cx="10327216" cy="1320800"/>
          </a:xfrm>
        </p:spPr>
        <p:txBody>
          <a:bodyPr>
            <a:normAutofit/>
          </a:bodyPr>
          <a:lstStyle/>
          <a:p>
            <a:r>
              <a:rPr lang="en-US" sz="3400" dirty="0"/>
              <a:t>Benefits of Weighted Ending RMR</a:t>
            </a:r>
            <a:br>
              <a:rPr lang="en-US" sz="3400" dirty="0"/>
            </a:br>
            <a:r>
              <a:rPr lang="en-US" sz="3400" dirty="0"/>
              <a:t>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92116" y="1822935"/>
            <a:ext cx="8596668" cy="3880773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sz="2400" dirty="0"/>
              <a:t>Accounts for and weights RMR acquisitions</a:t>
            </a:r>
          </a:p>
          <a:p>
            <a:r>
              <a:rPr lang="en-US" sz="2400" dirty="0"/>
              <a:t>Accounts for timing of acquired RMR</a:t>
            </a:r>
          </a:p>
          <a:p>
            <a:pPr lvl="0"/>
            <a:r>
              <a:rPr lang="en-US" sz="2400" dirty="0"/>
              <a:t>Accounts for rapid internal growth and the timing thereof</a:t>
            </a:r>
          </a:p>
          <a:p>
            <a:pPr lvl="0"/>
            <a:r>
              <a:rPr lang="en-US" sz="2400" dirty="0"/>
              <a:t>Similar to many lending/equity institution’s preferred calculation.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19" y="443778"/>
            <a:ext cx="8596668" cy="1320800"/>
          </a:xfrm>
        </p:spPr>
        <p:txBody>
          <a:bodyPr>
            <a:normAutofit/>
          </a:bodyPr>
          <a:lstStyle/>
          <a:p>
            <a:r>
              <a:rPr lang="en-US" sz="3800" dirty="0"/>
              <a:t>The Geography of Attrition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059196" y="2106589"/>
            <a:ext cx="7742766" cy="3103561"/>
          </a:xfrm>
        </p:spPr>
        <p:txBody>
          <a:bodyPr>
            <a:normAutofit/>
          </a:bodyPr>
          <a:lstStyle/>
          <a:p>
            <a:r>
              <a:rPr lang="en-US" sz="2400" dirty="0"/>
              <a:t>NE/Mid Atlantic</a:t>
            </a:r>
          </a:p>
          <a:p>
            <a:r>
              <a:rPr lang="en-US" sz="2400" dirty="0"/>
              <a:t>Southeast</a:t>
            </a:r>
          </a:p>
          <a:p>
            <a:r>
              <a:rPr lang="en-US" sz="2400" dirty="0"/>
              <a:t>Midwest</a:t>
            </a:r>
          </a:p>
          <a:p>
            <a:r>
              <a:rPr lang="en-US" sz="2400" dirty="0"/>
              <a:t>Southwest</a:t>
            </a:r>
          </a:p>
          <a:p>
            <a:r>
              <a:rPr lang="en-US" sz="2400" dirty="0"/>
              <a:t>West</a:t>
            </a:r>
          </a:p>
          <a:p>
            <a:r>
              <a:rPr lang="en-US" sz="2400" dirty="0"/>
              <a:t>International 	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4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4005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0" y="570335"/>
            <a:ext cx="11094180" cy="5717330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/>
          <a:lstStyle/>
          <a:p>
            <a:r>
              <a:rPr lang="en-US" sz="3600" dirty="0"/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37151"/>
              </p:ext>
            </p:extLst>
          </p:nvPr>
        </p:nvGraphicFramePr>
        <p:xfrm>
          <a:off x="444500" y="1578182"/>
          <a:ext cx="1097279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Region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61,334,025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61,733,809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  <a:latin typeface="+mn-lt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105,525,041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78,092,485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83,800,371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202,121,819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62,794,424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66,113,540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116,843,212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52,275,939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57,191,449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98,181,551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77,141,809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79,871,416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136,620,587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sng" strike="noStrike" dirty="0">
                          <a:solidFill>
                            <a:schemeClr val="bg1"/>
                          </a:solidFill>
                          <a:effectLst/>
                        </a:rPr>
                        <a:t>34,481,330</a:t>
                      </a:r>
                      <a:endParaRPr lang="en-US" sz="2200" b="1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32,481,077</a:t>
                      </a: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35,047,452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366,120,011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381,191,662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694,339,662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5394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7E1FD-9B10-48A0-A511-65489E98EA11}"/>
              </a:ext>
            </a:extLst>
          </p:cNvPr>
          <p:cNvSpPr txBox="1"/>
          <p:nvPr/>
        </p:nvSpPr>
        <p:spPr>
          <a:xfrm flipH="1">
            <a:off x="320948" y="6134023"/>
            <a:ext cx="42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*Recurring Monthly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8EC407C-9719-4FB0-BC67-2D5F33226129}"/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9193</TotalTime>
  <Words>1117</Words>
  <Application>Microsoft Macintosh PowerPoint</Application>
  <PresentationFormat>Widescreen</PresentationFormat>
  <Paragraphs>487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Calibri</vt:lpstr>
      <vt:lpstr>Century Gothic</vt:lpstr>
      <vt:lpstr>Trade Gothic LT Pro</vt:lpstr>
      <vt:lpstr>Trebuchet MS</vt:lpstr>
      <vt:lpstr>Office Theme</vt:lpstr>
      <vt:lpstr>Attrition Measurement Update 2019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2019</vt:lpstr>
      <vt:lpstr>Attrition Update through Year End 2019</vt:lpstr>
      <vt:lpstr>Net Attrition by Company Size 10 Year Profile</vt:lpstr>
      <vt:lpstr>Attrition Update through Year End 2019</vt:lpstr>
      <vt:lpstr>Net Attrition by Origination Source 10 Year Profile</vt:lpstr>
      <vt:lpstr>Attrition Update through Year End 2019</vt:lpstr>
      <vt:lpstr>Residential vs. Commercial 10 Year Profile</vt:lpstr>
      <vt:lpstr>Reason Code Analysis</vt:lpstr>
      <vt:lpstr>Top Reasons for Attrition</vt:lpstr>
      <vt:lpstr>Net Attrition by Reason Code - Top 5 Reasons</vt:lpstr>
      <vt:lpstr>PERS Attrition Profile</vt:lpstr>
      <vt:lpstr>PERS Attrition 2017/18/19 Reasons Comparison </vt:lpstr>
      <vt:lpstr>TRG Maintains Full Confidentiality of Participant’s Figures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Alison Scully</dc:creator>
  <cp:lastModifiedBy>Justin DeBaggis</cp:lastModifiedBy>
  <cp:revision>75</cp:revision>
  <dcterms:created xsi:type="dcterms:W3CDTF">2020-09-01T16:46:10Z</dcterms:created>
  <dcterms:modified xsi:type="dcterms:W3CDTF">2020-11-02T14:55:22Z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7500</vt:r8>
  </property>
  <property fmtid="{D5CDD505-2E9C-101B-9397-08002B2CF9AE}" pid="4" name="_ExtendedDescription">
    <vt:lpwstr/>
  </property>
</Properties>
</file>