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296400" cy="7010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FDoycq4VHrwFtQqkohwEs1P58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C77FF2-B4D2-4648-B34A-9718A752062F}">
  <a:tblStyle styleId="{6DC77FF2-B4D2-4648-B34A-9718A75206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7ee09014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7ee090147_0_4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27ee090147_0_42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7ee09014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7ee090147_0_3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27ee090147_0_35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7ee0901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7ee090147_0_2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27ee090147_0_28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8f8d19d9e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8f8d19d9e_1_3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28f8d19d9e_1_3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***Re-frame entire meeting as intro to wholistic QTC framework</a:t>
            </a:r>
            <a:endParaRPr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0c2061af8_0_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30c2061a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8f8d19d9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8f8d19d9e_1_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28f8d19d9e_1_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7ee0901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7ee090147_0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27ee090147_0_0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7ee0901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7ee090147_0_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27ee090147_0_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7ee0901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7ee090147_0_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27ee090147_0_14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7ee09014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7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7ee090147_0_2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27ee090147_0_2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6" descr="A large room with tables and chai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7178" b="17178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6"/>
          <p:cNvSpPr/>
          <p:nvPr/>
        </p:nvSpPr>
        <p:spPr>
          <a:xfrm>
            <a:off x="0" y="4154557"/>
            <a:ext cx="12191999" cy="2730141"/>
          </a:xfrm>
          <a:prstGeom prst="rect">
            <a:avLst/>
          </a:prstGeom>
          <a:solidFill>
            <a:schemeClr val="dk1">
              <a:alpha val="7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914399" y="4690350"/>
            <a:ext cx="10363200" cy="10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828799" y="5602467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C2C2D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C2C2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ftr" idx="11"/>
          </p:nvPr>
        </p:nvSpPr>
        <p:spPr>
          <a:xfrm>
            <a:off x="4165600" y="647876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E4E4E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6" descr="EverCommerce_Logo-white-w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3" y="6382355"/>
            <a:ext cx="2240448" cy="5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/>
          <p:nvPr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rgbClr val="E4E4EE">
              <a:alpha val="69803"/>
            </a:srgb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Open Sans Light"/>
              <a:buNone/>
              <a:defRPr sz="3733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>
            <a:off x="0" y="-1"/>
            <a:ext cx="4620685" cy="6858001"/>
          </a:xfrm>
          <a:prstGeom prst="rect">
            <a:avLst/>
          </a:prstGeom>
          <a:solidFill>
            <a:srgbClr val="E4E4EE">
              <a:alpha val="69803"/>
            </a:srgb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rgbClr val="36364A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rgbClr val="36364A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rgbClr val="36364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36364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rgbClr val="36364A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36364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36364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8EDF"/>
              </a:solidFill>
            </a:endParaRPr>
          </a:p>
        </p:txBody>
      </p:sp>
      <p:pic>
        <p:nvPicPr>
          <p:cNvPr id="77" name="Google Shape;77;p37" descr="evercommer-logo-gray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004" y="6543559"/>
            <a:ext cx="1894129" cy="19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36364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rgbClr val="36364A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rgbClr val="36364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rgbClr val="36364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rgbClr val="E4E4EE">
              <a:alpha val="69803"/>
            </a:srgb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Open Sans Light"/>
              <a:buNone/>
              <a:defRPr sz="3733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737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rgbClr val="37374B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rgbClr val="3737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7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rgbClr val="37374B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rgbClr val="3737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rgbClr val="37374B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rgbClr val="3737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ctrTitle"/>
          </p:nvPr>
        </p:nvSpPr>
        <p:spPr>
          <a:xfrm>
            <a:off x="914400" y="2416176"/>
            <a:ext cx="10363200" cy="10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Open Sans Light"/>
              <a:buNone/>
              <a:defRPr sz="5333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1"/>
          </p:nvPr>
        </p:nvSpPr>
        <p:spPr>
          <a:xfrm>
            <a:off x="1828800" y="349019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47"/>
              </a:spcBef>
              <a:spcAft>
                <a:spcPts val="0"/>
              </a:spcAft>
              <a:buClr>
                <a:srgbClr val="C2C2D1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C2C2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165600" y="647876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E4E4E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8" descr="EverCommerce_Logo-white-w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03" y="6382355"/>
            <a:ext cx="2240448" cy="5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12BD79"/>
            </a:gs>
            <a:gs pos="31000">
              <a:schemeClr val="accent1"/>
            </a:gs>
            <a:gs pos="68000">
              <a:schemeClr val="accent1"/>
            </a:gs>
            <a:gs pos="100000">
              <a:srgbClr val="12BD79"/>
            </a:gs>
          </a:gsLst>
          <a:lin ang="54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Open Sans Light"/>
              <a:buNone/>
              <a:defRPr sz="5333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47"/>
              </a:spcBef>
              <a:spcAft>
                <a:spcPts val="0"/>
              </a:spcAft>
              <a:buClr>
                <a:srgbClr val="DEE0E6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DEE0E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34" name="Google Shape;34;p29" descr="EverCommerce_Logo-white-w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03" y="6382355"/>
            <a:ext cx="2240448" cy="5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gradFill>
          <a:gsLst>
            <a:gs pos="0">
              <a:srgbClr val="005393"/>
            </a:gs>
            <a:gs pos="31000">
              <a:srgbClr val="114172"/>
            </a:gs>
            <a:gs pos="68000">
              <a:srgbClr val="114172"/>
            </a:gs>
            <a:gs pos="100000">
              <a:srgbClr val="005393"/>
            </a:gs>
          </a:gsLst>
          <a:lin ang="54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Open Sans Light"/>
              <a:buNone/>
              <a:defRPr sz="5333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47"/>
              </a:spcBef>
              <a:spcAft>
                <a:spcPts val="0"/>
              </a:spcAft>
              <a:buClr>
                <a:srgbClr val="DEE0E6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DEE0E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38" name="Google Shape;38;p30" descr="EverCommerce_Logo-white-w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03" y="6382355"/>
            <a:ext cx="2240448" cy="5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gradFill>
          <a:gsLst>
            <a:gs pos="0">
              <a:srgbClr val="4F4F70"/>
            </a:gs>
            <a:gs pos="31000">
              <a:srgbClr val="36364A"/>
            </a:gs>
            <a:gs pos="68000">
              <a:srgbClr val="36364A"/>
            </a:gs>
            <a:gs pos="100000">
              <a:srgbClr val="4F4F70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Open Sans Light"/>
              <a:buNone/>
              <a:defRPr sz="5333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47"/>
              </a:spcBef>
              <a:spcAft>
                <a:spcPts val="0"/>
              </a:spcAft>
              <a:buClr>
                <a:srgbClr val="DEE0E6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DEE0E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2" name="Google Shape;42;p31" descr="EverCommerce_Logo-white-w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03" y="6382355"/>
            <a:ext cx="2240448" cy="50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6364A"/>
              </a:buClr>
              <a:buSzPts val="5333"/>
              <a:buFont typeface="Open Sans Light"/>
              <a:buNone/>
              <a:defRPr sz="5333" b="0" i="0" u="none" strike="noStrike" cap="none">
                <a:solidFill>
                  <a:srgbClr val="36364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47"/>
              </a:spcBef>
              <a:spcAft>
                <a:spcPts val="0"/>
              </a:spcAft>
              <a:buClr>
                <a:srgbClr val="8383A6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383A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A8A8D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A8A8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A8A8D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A8A8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609600" y="1203785"/>
            <a:ext cx="5384800" cy="49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6197600" y="1203785"/>
            <a:ext cx="5384800" cy="492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33"/>
          <p:cNvSpPr/>
          <p:nvPr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rgbClr val="E4E4EE">
              <a:alpha val="69803"/>
            </a:srgb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Open Sans Light"/>
              <a:buNone/>
              <a:defRPr sz="3733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609600" y="1188268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None/>
              <a:defRPr sz="2667" b="1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None/>
              <a:defRPr sz="2667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2"/>
          </p:nvPr>
        </p:nvSpPr>
        <p:spPr>
          <a:xfrm>
            <a:off x="609600" y="1979103"/>
            <a:ext cx="5386917" cy="414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3"/>
          </p:nvPr>
        </p:nvSpPr>
        <p:spPr>
          <a:xfrm>
            <a:off x="6193369" y="1188268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None/>
              <a:defRPr sz="2667" b="1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None/>
              <a:defRPr sz="2667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None/>
              <a:defRPr sz="2133" b="1" i="0" u="none" strike="noStrike" cap="none">
                <a:solidFill>
                  <a:srgbClr val="3636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4"/>
          </p:nvPr>
        </p:nvSpPr>
        <p:spPr>
          <a:xfrm>
            <a:off x="6193369" y="1979103"/>
            <a:ext cx="5389033" cy="414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36364A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36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36364A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36364A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rgbClr val="36364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/>
          <p:nvPr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rgbClr val="E4E4EE">
              <a:alpha val="69803"/>
            </a:srgb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Open Sans Light"/>
              <a:buNone/>
              <a:defRPr sz="3733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 descr="evercommer-logo-graygreen.png"/>
          <p:cNvPicPr preferRelativeResize="0"/>
          <p:nvPr/>
        </p:nvPicPr>
        <p:blipFill rotWithShape="1">
          <a:blip r:embed="rId15">
            <a:alphaModFix amt="20000"/>
          </a:blip>
          <a:srcRect/>
          <a:stretch/>
        </p:blipFill>
        <p:spPr>
          <a:xfrm>
            <a:off x="204004" y="6543559"/>
            <a:ext cx="1894129" cy="19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 txBox="1">
            <a:spLocks noGrp="1"/>
          </p:cNvSpPr>
          <p:nvPr>
            <p:ph type="ftr" idx="11"/>
          </p:nvPr>
        </p:nvSpPr>
        <p:spPr>
          <a:xfrm>
            <a:off x="4165600" y="646037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A8A8D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914399" y="4690350"/>
            <a:ext cx="10363200" cy="107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Light"/>
              <a:buNone/>
            </a:pPr>
            <a:r>
              <a:rPr lang="en-US">
                <a:latin typeface="Open Sans Light"/>
                <a:ea typeface="Open Sans Light"/>
                <a:cs typeface="Open Sans Light"/>
                <a:sym typeface="Open Sans Light"/>
              </a:rPr>
              <a:t>Salesforce CPQ (Configure Price Quote): </a:t>
            </a:r>
            <a:r>
              <a:rPr lang="en-US"/>
              <a:t>User</a:t>
            </a:r>
            <a:r>
              <a:rPr lang="en-US">
                <a:latin typeface="Open Sans Light"/>
                <a:ea typeface="Open Sans Light"/>
                <a:cs typeface="Open Sans Light"/>
                <a:sym typeface="Open Sans Light"/>
              </a:rPr>
              <a:t> Training/Testing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ftr" idx="11"/>
          </p:nvPr>
        </p:nvSpPr>
        <p:spPr>
          <a:xfrm>
            <a:off x="4165600" y="647876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7ee090147_0_42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Should I Do with In-Flight Quotes?</a:t>
            </a:r>
            <a:endParaRPr/>
          </a:p>
        </p:txBody>
      </p:sp>
      <p:sp>
        <p:nvSpPr>
          <p:cNvPr id="163" name="Google Shape;163;g127ee090147_0_42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64" name="Google Shape;164;g127ee09014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450" y="1086129"/>
            <a:ext cx="7258332" cy="560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7ee090147_0_35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Expectations for Go-Live</a:t>
            </a:r>
            <a:endParaRPr/>
          </a:p>
        </p:txBody>
      </p:sp>
      <p:sp>
        <p:nvSpPr>
          <p:cNvPr id="171" name="Google Shape;171;g127ee090147_0_35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How do I request support for issues or incomplete functionality?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Please reach out to Tammy Narowski or Sales Operations.  If Sales Ops           cannot resolve your issue, they will submit a ticket to the CPQ team.</a:t>
            </a:r>
            <a:endParaRPr sz="22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How do I request additional training or learn more about CPQ?</a:t>
            </a:r>
            <a:endParaRPr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/>
              <a:t>The CPQ team will hold daily office hours from 5/16-5/20. </a:t>
            </a:r>
            <a:r>
              <a:rPr lang="en-US" sz="3300"/>
              <a:t> </a:t>
            </a:r>
            <a:r>
              <a:rPr lang="en-US" sz="2100"/>
              <a:t>You may drop into these sessions at any point.</a:t>
            </a:r>
            <a:endParaRPr sz="21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/>
              <a:t>	</a:t>
            </a:r>
            <a:endParaRPr sz="2200"/>
          </a:p>
        </p:txBody>
      </p:sp>
      <p:sp>
        <p:nvSpPr>
          <p:cNvPr id="172" name="Google Shape;172;g127ee090147_0_35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7ee090147_0_28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CPQ Training Reference Slides</a:t>
            </a:r>
            <a:endParaRPr/>
          </a:p>
        </p:txBody>
      </p:sp>
      <p:sp>
        <p:nvSpPr>
          <p:cNvPr id="179" name="Google Shape;179;g127ee090147_0_28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747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High-Level CPQ Workflow</a:t>
            </a:r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9889"/>
            <a:ext cx="12192000" cy="3838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Customer Lifecycle from CPQ's POV</a:t>
            </a:r>
            <a:endParaRPr sz="3700"/>
          </a:p>
        </p:txBody>
      </p:sp>
      <p:sp>
        <p:nvSpPr>
          <p:cNvPr id="193" name="Google Shape;193;p11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398"/>
            <a:ext cx="12192000" cy="5675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CPQ How-To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6565" lvl="0" indent="-456565" algn="l" rtl="0">
              <a:spcBef>
                <a:spcPts val="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Create a quote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Add products to a quote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Configure products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Discount products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Submit for approval</a:t>
            </a:r>
            <a:endParaRPr sz="2200"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Generate proposal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Close an opportunity</a:t>
            </a:r>
            <a:endParaRPr sz="2200"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Create an amendment</a:t>
            </a:r>
            <a:endParaRPr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Cost plus markup</a:t>
            </a:r>
            <a:endParaRPr sz="2200"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Adding a partner for integrator reseller</a:t>
            </a:r>
            <a:endParaRPr sz="2200"/>
          </a:p>
          <a:p>
            <a:pPr marL="456565" lvl="0" indent="-456565" algn="l" rtl="0">
              <a:spcBef>
                <a:spcPts val="440"/>
              </a:spcBef>
              <a:spcAft>
                <a:spcPts val="0"/>
              </a:spcAft>
              <a:buClr>
                <a:srgbClr val="37374B"/>
              </a:buClr>
              <a:buSzPts val="2200"/>
              <a:buChar char="•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Approval workflow</a:t>
            </a:r>
            <a:endParaRPr sz="2200"/>
          </a:p>
          <a:p>
            <a:pPr marL="456565" lvl="0" indent="-253365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Creating a Quote</a:t>
            </a:r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1" name="Google Shape;211;p12"/>
          <p:cNvSpPr txBox="1"/>
          <p:nvPr/>
        </p:nvSpPr>
        <p:spPr>
          <a:xfrm>
            <a:off x="4314125" y="1152525"/>
            <a:ext cx="356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opportunity: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708" y="1614215"/>
            <a:ext cx="7738604" cy="4573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"/>
          <p:cNvCxnSpPr/>
          <p:nvPr/>
        </p:nvCxnSpPr>
        <p:spPr>
          <a:xfrm rot="10800000" flipH="1">
            <a:off x="7574525" y="2016875"/>
            <a:ext cx="1179900" cy="4251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8f8d19d9e_1_31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 Quote</a:t>
            </a:r>
            <a:endParaRPr/>
          </a:p>
        </p:txBody>
      </p:sp>
      <p:sp>
        <p:nvSpPr>
          <p:cNvPr id="220" name="Google Shape;220;g128f8d19d9e_1_31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1" name="Google Shape;221;g128f8d19d9e_1_31"/>
          <p:cNvSpPr txBox="1"/>
          <p:nvPr/>
        </p:nvSpPr>
        <p:spPr>
          <a:xfrm>
            <a:off x="609600" y="1167125"/>
            <a:ext cx="1108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creating a new quote be sure to check the “Primary” box and add a Start Date:</a:t>
            </a:r>
            <a:endParaRPr/>
          </a:p>
        </p:txBody>
      </p:sp>
      <p:pic>
        <p:nvPicPr>
          <p:cNvPr id="222" name="Google Shape;222;g128f8d19d9e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9275"/>
            <a:ext cx="11887199" cy="40567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g128f8d19d9e_1_31"/>
          <p:cNvCxnSpPr/>
          <p:nvPr/>
        </p:nvCxnSpPr>
        <p:spPr>
          <a:xfrm>
            <a:off x="5030175" y="3173100"/>
            <a:ext cx="1194600" cy="4668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224;g128f8d19d9e_1_31"/>
          <p:cNvCxnSpPr/>
          <p:nvPr/>
        </p:nvCxnSpPr>
        <p:spPr>
          <a:xfrm rot="10800000" flipH="1">
            <a:off x="0" y="3894750"/>
            <a:ext cx="1179900" cy="4251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Adding Products to a Quote</a:t>
            </a:r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32" name="Google Shape;232;p13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33407"/>
            <a:ext cx="5283200" cy="366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152400" y="1200150"/>
            <a:ext cx="25036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the quote:</a:t>
            </a:r>
            <a:endParaRPr/>
          </a:p>
        </p:txBody>
      </p:sp>
      <p:cxnSp>
        <p:nvCxnSpPr>
          <p:cNvPr id="234" name="Google Shape;234;p13"/>
          <p:cNvCxnSpPr/>
          <p:nvPr/>
        </p:nvCxnSpPr>
        <p:spPr>
          <a:xfrm>
            <a:off x="2328862" y="1884363"/>
            <a:ext cx="930275" cy="295275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35" name="Google Shape;235;p1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1025" y="2036253"/>
            <a:ext cx="5434012" cy="292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13"/>
          <p:cNvCxnSpPr/>
          <p:nvPr/>
        </p:nvCxnSpPr>
        <p:spPr>
          <a:xfrm rot="10800000" flipH="1">
            <a:off x="6011862" y="3465513"/>
            <a:ext cx="985837" cy="371475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" name="Google Shape;237;p13"/>
          <p:cNvSpPr txBox="1"/>
          <p:nvPr/>
        </p:nvSpPr>
        <p:spPr>
          <a:xfrm>
            <a:off x="5549900" y="1255713"/>
            <a:ext cx="39066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clicking "Edit Lines":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Adding Products to a Quote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612775" y="1255713"/>
            <a:ext cx="3837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the search feature:</a:t>
            </a:r>
            <a:endParaRPr/>
          </a:p>
        </p:txBody>
      </p:sp>
      <p:pic>
        <p:nvPicPr>
          <p:cNvPr id="246" name="Google Shape;246;p14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1790380"/>
            <a:ext cx="4656138" cy="295974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5454650" y="1255713"/>
            <a:ext cx="38297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Search Filters:</a:t>
            </a:r>
            <a:endParaRPr/>
          </a:p>
        </p:txBody>
      </p:sp>
      <p:pic>
        <p:nvPicPr>
          <p:cNvPr id="248" name="Google Shape;24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638" y="1876437"/>
            <a:ext cx="6128432" cy="2684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4"/>
          <p:cNvCxnSpPr/>
          <p:nvPr/>
        </p:nvCxnSpPr>
        <p:spPr>
          <a:xfrm rot="10800000" flipH="1">
            <a:off x="9957975" y="2986150"/>
            <a:ext cx="629100" cy="5682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0" name="Google Shape;250;p14"/>
          <p:cNvCxnSpPr/>
          <p:nvPr/>
        </p:nvCxnSpPr>
        <p:spPr>
          <a:xfrm>
            <a:off x="9151362" y="1525500"/>
            <a:ext cx="612900" cy="4224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42451" y="1222776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6565" lvl="0" indent="-456565" algn="l" rtl="0">
              <a:spcBef>
                <a:spcPts val="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/>
              <a:t>Product Policy Primer</a:t>
            </a:r>
            <a:endParaRPr sz="2400"/>
          </a:p>
          <a:p>
            <a:pPr marL="456565" lvl="0" indent="-456565" algn="l" rtl="0">
              <a:spcBef>
                <a:spcPts val="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What is CPQ?</a:t>
            </a:r>
            <a:endParaRPr/>
          </a:p>
          <a:p>
            <a:pPr marL="456565" lvl="0" indent="-456565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Why is are we implementing CPQ?</a:t>
            </a:r>
            <a:endParaRPr/>
          </a:p>
          <a:p>
            <a:pPr marL="456565" lvl="0" indent="-456565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What will change with CPQ?</a:t>
            </a:r>
            <a:endParaRPr/>
          </a:p>
          <a:p>
            <a:pPr marL="456565" lvl="0" indent="-456565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When is CPQ going into effect?</a:t>
            </a:r>
            <a:endParaRPr/>
          </a:p>
          <a:p>
            <a:pPr marL="456565" lvl="0" indent="-456565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Char char="•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How do I use CPQ?</a:t>
            </a:r>
            <a:endParaRPr/>
          </a:p>
          <a:p>
            <a:pPr marL="989951" lvl="1" indent="-456565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Char char="–"/>
            </a:pPr>
            <a:r>
              <a:rPr lang="en-US" sz="1867"/>
              <a:t>Creating a quote</a:t>
            </a:r>
            <a:endParaRPr/>
          </a:p>
          <a:p>
            <a:pPr marL="989951" lvl="1" indent="-456565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Char char="–"/>
            </a:pPr>
            <a:r>
              <a:rPr lang="en-US" sz="1867"/>
              <a:t>Adding products to a quote</a:t>
            </a:r>
            <a:endParaRPr/>
          </a:p>
          <a:p>
            <a:pPr marL="989951" lvl="1" indent="-456565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Char char="–"/>
            </a:pPr>
            <a:r>
              <a:rPr lang="en-US" sz="1867"/>
              <a:t>Pricing/discounting a quote</a:t>
            </a:r>
            <a:endParaRPr/>
          </a:p>
          <a:p>
            <a:pPr marL="989951" lvl="1" indent="-456565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Char char="–"/>
            </a:pPr>
            <a:r>
              <a:rPr lang="en-US" sz="1867"/>
              <a:t>Submitting a quote</a:t>
            </a:r>
            <a:endParaRPr/>
          </a:p>
          <a:p>
            <a:pPr marL="989951" lvl="1" indent="-456565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Char char="–"/>
            </a:pPr>
            <a:r>
              <a:rPr lang="en-US" sz="1867"/>
              <a:t>Closing a quote</a:t>
            </a:r>
            <a:endParaRPr/>
          </a:p>
          <a:p>
            <a:pPr marL="989951" lvl="1" indent="-338010" algn="l" rtl="0">
              <a:spcBef>
                <a:spcPts val="373"/>
              </a:spcBef>
              <a:spcAft>
                <a:spcPts val="0"/>
              </a:spcAft>
              <a:buClr>
                <a:srgbClr val="37374B"/>
              </a:buClr>
              <a:buSzPts val="1867"/>
              <a:buNone/>
            </a:pPr>
            <a:endParaRPr sz="1867"/>
          </a:p>
          <a:p>
            <a:pPr marL="457189" lvl="0" indent="-304789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endParaRPr sz="2400"/>
          </a:p>
        </p:txBody>
      </p:sp>
      <p:sp>
        <p:nvSpPr>
          <p:cNvPr id="98" name="Google Shape;98;p4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0c2061af8_0_8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Adding Products to a Quote</a:t>
            </a:r>
            <a:endParaRPr/>
          </a:p>
        </p:txBody>
      </p:sp>
      <p:sp>
        <p:nvSpPr>
          <p:cNvPr id="256" name="Google Shape;256;g130c2061af8_0_8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57" name="Google Shape;257;g130c2061af8_0_8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58" name="Google Shape;258;g130c2061af8_0_8"/>
          <p:cNvSpPr txBox="1"/>
          <p:nvPr/>
        </p:nvSpPr>
        <p:spPr>
          <a:xfrm>
            <a:off x="4181100" y="1280901"/>
            <a:ext cx="38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Selecting your Product:</a:t>
            </a:r>
            <a:endParaRPr/>
          </a:p>
        </p:txBody>
      </p:sp>
      <p:pic>
        <p:nvPicPr>
          <p:cNvPr id="259" name="Google Shape;259;g130c2061af8_0_8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375" y="1904398"/>
            <a:ext cx="8133250" cy="362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g130c2061af8_0_8"/>
          <p:cNvCxnSpPr/>
          <p:nvPr/>
        </p:nvCxnSpPr>
        <p:spPr>
          <a:xfrm rot="10800000">
            <a:off x="5600825" y="3029012"/>
            <a:ext cx="530100" cy="4746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g130c2061af8_0_8"/>
          <p:cNvCxnSpPr/>
          <p:nvPr/>
        </p:nvCxnSpPr>
        <p:spPr>
          <a:xfrm>
            <a:off x="9107487" y="1876425"/>
            <a:ext cx="612900" cy="4224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Configuring Products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606478" y="1259189"/>
            <a:ext cx="4610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Editing quantities of line items:</a:t>
            </a:r>
            <a:endParaRPr/>
          </a:p>
        </p:txBody>
      </p:sp>
      <p:pic>
        <p:nvPicPr>
          <p:cNvPr id="270" name="Google Shape;270;p15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78" y="1818443"/>
            <a:ext cx="4076700" cy="356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/>
        </p:nvSpPr>
        <p:spPr>
          <a:xfrm>
            <a:off x="6097588" y="1259189"/>
            <a:ext cx="2887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Saving the bundle:</a:t>
            </a:r>
            <a:endParaRPr/>
          </a:p>
        </p:txBody>
      </p:sp>
      <p:pic>
        <p:nvPicPr>
          <p:cNvPr id="272" name="Google Shape;272;p15" descr="Graphical user interface, text, application, ema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587" y="1817856"/>
            <a:ext cx="5481637" cy="2987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15"/>
          <p:cNvCxnSpPr/>
          <p:nvPr/>
        </p:nvCxnSpPr>
        <p:spPr>
          <a:xfrm>
            <a:off x="10448925" y="1463675"/>
            <a:ext cx="755650" cy="708025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4" name="Google Shape;274;p15"/>
          <p:cNvCxnSpPr/>
          <p:nvPr/>
        </p:nvCxnSpPr>
        <p:spPr>
          <a:xfrm flipH="1">
            <a:off x="1600200" y="2098675"/>
            <a:ext cx="847725" cy="739775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Discount Products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82" name="Google Shape;282;p16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275" y="1554785"/>
            <a:ext cx="7791450" cy="45898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/>
          <p:nvPr/>
        </p:nvSpPr>
        <p:spPr>
          <a:xfrm>
            <a:off x="2197067" y="1025525"/>
            <a:ext cx="29191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clicking save:</a:t>
            </a:r>
            <a:endParaRPr/>
          </a:p>
        </p:txBody>
      </p:sp>
      <p:cxnSp>
        <p:nvCxnSpPr>
          <p:cNvPr id="284" name="Google Shape;284;p16"/>
          <p:cNvCxnSpPr/>
          <p:nvPr/>
        </p:nvCxnSpPr>
        <p:spPr>
          <a:xfrm rot="10800000" flipH="1">
            <a:off x="6535737" y="3576638"/>
            <a:ext cx="993775" cy="554037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16"/>
          <p:cNvCxnSpPr/>
          <p:nvPr/>
        </p:nvCxnSpPr>
        <p:spPr>
          <a:xfrm>
            <a:off x="7583487" y="796925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Preview and Submit for Approval</a:t>
            </a: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1794233" y="1132376"/>
            <a:ext cx="25036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quote:</a:t>
            </a:r>
            <a:endParaRPr/>
          </a:p>
        </p:txBody>
      </p:sp>
      <p:pic>
        <p:nvPicPr>
          <p:cNvPr id="294" name="Google Shape;294;p17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8963" y="1783195"/>
            <a:ext cx="7981950" cy="41329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7"/>
          <p:cNvCxnSpPr/>
          <p:nvPr/>
        </p:nvCxnSpPr>
        <p:spPr>
          <a:xfrm>
            <a:off x="7639050" y="1035050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Generate and Send the Document</a:t>
            </a:r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606478" y="1251777"/>
            <a:ext cx="42730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Once the quote is approved: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5348650" y="1251775"/>
            <a:ext cx="684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Select Template, T’s &amp; C’s, and Generate:</a:t>
            </a:r>
            <a:endParaRPr/>
          </a:p>
        </p:txBody>
      </p:sp>
      <p:pic>
        <p:nvPicPr>
          <p:cNvPr id="305" name="Google Shape;305;p18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50" y="1955410"/>
            <a:ext cx="3854450" cy="3875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18"/>
          <p:cNvCxnSpPr/>
          <p:nvPr/>
        </p:nvCxnSpPr>
        <p:spPr>
          <a:xfrm flipH="1">
            <a:off x="4410075" y="2559050"/>
            <a:ext cx="1165225" cy="581025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07" name="Google Shape;3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825" y="1939101"/>
            <a:ext cx="6843249" cy="3208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18"/>
          <p:cNvCxnSpPr/>
          <p:nvPr/>
        </p:nvCxnSpPr>
        <p:spPr>
          <a:xfrm rot="10800000">
            <a:off x="7211724" y="3009911"/>
            <a:ext cx="657300" cy="4191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18"/>
          <p:cNvCxnSpPr/>
          <p:nvPr/>
        </p:nvCxnSpPr>
        <p:spPr>
          <a:xfrm rot="10800000">
            <a:off x="10728511" y="2462848"/>
            <a:ext cx="768300" cy="5859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18"/>
          <p:cNvCxnSpPr/>
          <p:nvPr/>
        </p:nvCxnSpPr>
        <p:spPr>
          <a:xfrm flipH="1">
            <a:off x="9265612" y="2650362"/>
            <a:ext cx="792300" cy="3984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Create an Amendment</a:t>
            </a:r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759829" y="1213993"/>
            <a:ext cx="2823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contract:</a:t>
            </a:r>
            <a:endParaRPr/>
          </a:p>
        </p:txBody>
      </p:sp>
      <p:pic>
        <p:nvPicPr>
          <p:cNvPr id="319" name="Google Shape;319;p20" descr="Graphical user interface, application, email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961" y="1719046"/>
            <a:ext cx="5186637" cy="331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0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6631" y="1673143"/>
            <a:ext cx="5180341" cy="341095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/>
        </p:nvSpPr>
        <p:spPr>
          <a:xfrm>
            <a:off x="6674942" y="1213992"/>
            <a:ext cx="42613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Generating the amendment:</a:t>
            </a:r>
            <a:endParaRPr/>
          </a:p>
        </p:txBody>
      </p:sp>
      <p:cxnSp>
        <p:nvCxnSpPr>
          <p:cNvPr id="322" name="Google Shape;322;p20"/>
          <p:cNvCxnSpPr/>
          <p:nvPr/>
        </p:nvCxnSpPr>
        <p:spPr>
          <a:xfrm rot="10800000" flipH="1">
            <a:off x="4398188" y="2815621"/>
            <a:ext cx="788450" cy="244343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3" name="Google Shape;323;p20"/>
          <p:cNvCxnSpPr/>
          <p:nvPr/>
        </p:nvCxnSpPr>
        <p:spPr>
          <a:xfrm rot="10800000" flipH="1">
            <a:off x="10330452" y="2028430"/>
            <a:ext cx="788450" cy="244343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Cost Plus Markup</a:t>
            </a: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31" name="Google Shape;3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00" y="1508012"/>
            <a:ext cx="11958001" cy="38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1"/>
          <p:cNvSpPr txBox="1"/>
          <p:nvPr/>
        </p:nvSpPr>
        <p:spPr>
          <a:xfrm>
            <a:off x="116996" y="995000"/>
            <a:ext cx="530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selecting your Cost Plus Sku:</a:t>
            </a:r>
            <a:endParaRPr/>
          </a:p>
        </p:txBody>
      </p:sp>
      <p:cxnSp>
        <p:nvCxnSpPr>
          <p:cNvPr id="333" name="Google Shape;333;p21"/>
          <p:cNvCxnSpPr/>
          <p:nvPr/>
        </p:nvCxnSpPr>
        <p:spPr>
          <a:xfrm rot="10800000" flipH="1">
            <a:off x="9841000" y="2895525"/>
            <a:ext cx="1930200" cy="7455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8f8d19d9e_1_7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Plus Markup</a:t>
            </a:r>
            <a:endParaRPr/>
          </a:p>
        </p:txBody>
      </p:sp>
      <p:sp>
        <p:nvSpPr>
          <p:cNvPr id="340" name="Google Shape;340;g128f8d19d9e_1_7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41" name="Google Shape;341;g128f8d19d9e_1_7"/>
          <p:cNvSpPr txBox="1"/>
          <p:nvPr/>
        </p:nvSpPr>
        <p:spPr>
          <a:xfrm>
            <a:off x="434128" y="1141225"/>
            <a:ext cx="91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 your Unit Cost and Markup Percent/Amount:</a:t>
            </a:r>
            <a:endParaRPr/>
          </a:p>
        </p:txBody>
      </p:sp>
      <p:pic>
        <p:nvPicPr>
          <p:cNvPr id="342" name="Google Shape;342;g128f8d19d9e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26" y="1705273"/>
            <a:ext cx="8643399" cy="427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g128f8d19d9e_1_7"/>
          <p:cNvCxnSpPr/>
          <p:nvPr/>
        </p:nvCxnSpPr>
        <p:spPr>
          <a:xfrm rot="10800000">
            <a:off x="1433275" y="3935925"/>
            <a:ext cx="1140300" cy="10650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g128f8d19d9e_1_7"/>
          <p:cNvCxnSpPr/>
          <p:nvPr/>
        </p:nvCxnSpPr>
        <p:spPr>
          <a:xfrm rot="10800000">
            <a:off x="5901625" y="4096725"/>
            <a:ext cx="1058700" cy="9042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Add a partner for integrator reseller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0" name="Google Shape;350;p22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152396" y="1038250"/>
            <a:ext cx="530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 the Partner Account:</a:t>
            </a:r>
            <a:endParaRPr/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4475"/>
            <a:ext cx="11887201" cy="4042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2"/>
          <p:cNvCxnSpPr/>
          <p:nvPr/>
        </p:nvCxnSpPr>
        <p:spPr>
          <a:xfrm rot="10800000">
            <a:off x="4284600" y="2722250"/>
            <a:ext cx="1140300" cy="1065000"/>
          </a:xfrm>
          <a:prstGeom prst="straightConnector1">
            <a:avLst/>
          </a:prstGeom>
          <a:noFill/>
          <a:ln w="9525" cap="flat" cmpd="sng">
            <a:solidFill>
              <a:srgbClr val="E0341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 sz="3700">
                <a:latin typeface="Open Sans Light"/>
                <a:ea typeface="Open Sans Light"/>
                <a:cs typeface="Open Sans Light"/>
                <a:sym typeface="Open Sans Light"/>
              </a:rPr>
              <a:t>Approval workflow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0" name="Google Shape;360;p23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graphicFrame>
        <p:nvGraphicFramePr>
          <p:cNvPr id="362" name="Google Shape;362;p23"/>
          <p:cNvGraphicFramePr/>
          <p:nvPr/>
        </p:nvGraphicFramePr>
        <p:xfrm>
          <a:off x="952500" y="159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{6DC77FF2-B4D2-4648-B34A-9718A752062F}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Discount Percent</a:t>
                      </a:r>
                      <a:endParaRPr sz="24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Approver</a:t>
                      </a:r>
                      <a:endParaRPr sz="24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&gt;5%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Sales Manager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&gt;10%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Sales/Sales Ops Director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&gt;20%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President</a:t>
                      </a: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3" name="Google Shape;363;p23"/>
          <p:cNvSpPr txBox="1"/>
          <p:nvPr/>
        </p:nvSpPr>
        <p:spPr>
          <a:xfrm>
            <a:off x="952503" y="1137850"/>
            <a:ext cx="918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Discount Percentages and Associated Approvers:</a:t>
            </a:r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952500" y="4122494"/>
            <a:ext cx="9187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 that discount percent flags for approval whether it’s applied to an individual line item or the value of the entire quote.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7ee090147_0_0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Policy Primer </a:t>
            </a:r>
            <a:endParaRPr/>
          </a:p>
        </p:txBody>
      </p:sp>
      <p:sp>
        <p:nvSpPr>
          <p:cNvPr id="105" name="Google Shape;105;g127ee090147_0_0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747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7ee090147_0_7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  <a:solidFill>
            <a:srgbClr val="E4E4EE">
              <a:alpha val="6980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Policy Primer</a:t>
            </a:r>
            <a:endParaRPr/>
          </a:p>
        </p:txBody>
      </p:sp>
      <p:sp>
        <p:nvSpPr>
          <p:cNvPr id="112" name="Google Shape;112;g127ee090147_0_7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Some operational changes that you will observe post CPQ go-live are </a:t>
            </a:r>
            <a:r>
              <a:rPr lang="en-US" b="1"/>
              <a:t>driven and designed</a:t>
            </a:r>
            <a:r>
              <a:rPr lang="en-US"/>
              <a:t> by the Bold Group Product Policy and </a:t>
            </a:r>
            <a:r>
              <a:rPr lang="en-US" b="1"/>
              <a:t>implemented</a:t>
            </a:r>
            <a:r>
              <a:rPr lang="en-US"/>
              <a:t> through CPQ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These operational changes are intended to…</a:t>
            </a:r>
            <a:endParaRPr/>
          </a:p>
          <a:p>
            <a:pPr marL="914400" lvl="1" indent="-397954" algn="l" rtl="0">
              <a:spcBef>
                <a:spcPts val="0"/>
              </a:spcBef>
              <a:spcAft>
                <a:spcPts val="0"/>
              </a:spcAft>
              <a:buSzPts val="2667"/>
              <a:buChar char="–"/>
            </a:pPr>
            <a:r>
              <a:rPr lang="en-US"/>
              <a:t>Standardize operations across all products </a:t>
            </a:r>
            <a:endParaRPr/>
          </a:p>
          <a:p>
            <a:pPr marL="914400" lvl="1" indent="-397954" algn="l" rtl="0">
              <a:spcBef>
                <a:spcPts val="0"/>
              </a:spcBef>
              <a:spcAft>
                <a:spcPts val="0"/>
              </a:spcAft>
              <a:buSzPts val="2667"/>
              <a:buChar char="–"/>
            </a:pPr>
            <a:r>
              <a:rPr lang="en-US"/>
              <a:t>Allow contracts to flow into current terms and conditions</a:t>
            </a:r>
            <a:endParaRPr/>
          </a:p>
          <a:p>
            <a:pPr marL="914400" lvl="1" indent="-397954" algn="l" rtl="0">
              <a:spcBef>
                <a:spcPts val="0"/>
              </a:spcBef>
              <a:spcAft>
                <a:spcPts val="0"/>
              </a:spcAft>
              <a:buSzPts val="2667"/>
              <a:buChar char="–"/>
            </a:pPr>
            <a:r>
              <a:rPr lang="en-US"/>
              <a:t>Save time adhering to new product policies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27ee090147_0_7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7ee090147_0_14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00"/>
          </a:xfrm>
          <a:prstGeom prst="rect">
            <a:avLst/>
          </a:prstGeom>
          <a:solidFill>
            <a:srgbClr val="E4E4EE">
              <a:alpha val="6980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Policy Primer</a:t>
            </a:r>
            <a:endParaRPr/>
          </a:p>
        </p:txBody>
      </p:sp>
      <p:sp>
        <p:nvSpPr>
          <p:cNvPr id="120" name="Google Shape;120;g127ee090147_0_14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These operational changes include…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Standardization of billing periods (monthly, quarterly semiannually, annually)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Standardization of Net Payment terms (net 15 standard)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Standardization of payment terms for one-time fees (standard 100% upfront; option for 50/50)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Implementation of discount approval thresholds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Elimination of discounts for maintenance/support fees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Changes to standard product pricing</a:t>
            </a:r>
            <a:endParaRPr sz="2200" b="1"/>
          </a:p>
        </p:txBody>
      </p:sp>
      <p:sp>
        <p:nvSpPr>
          <p:cNvPr id="121" name="Google Shape;121;g127ee090147_0_14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7ee090147_0_21"/>
          <p:cNvSpPr txBox="1">
            <a:spLocks noGrp="1"/>
          </p:cNvSpPr>
          <p:nvPr>
            <p:ph type="ctrTitle"/>
          </p:nvPr>
        </p:nvSpPr>
        <p:spPr>
          <a:xfrm>
            <a:off x="914400" y="2416175"/>
            <a:ext cx="10363200" cy="12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CPQ Training &amp; Demo</a:t>
            </a:r>
            <a:endParaRPr/>
          </a:p>
        </p:txBody>
      </p:sp>
      <p:sp>
        <p:nvSpPr>
          <p:cNvPr id="128" name="Google Shape;128;g127ee090147_0_21"/>
          <p:cNvSpPr txBox="1"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747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What is CPQ?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r>
              <a:rPr lang="en-US"/>
              <a:t>CPQ (Configure, Price, Quote) is a Salesforce module that  enables greater sophistication and automation in sales and quoting processes. 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r>
              <a:rPr lang="en-US"/>
              <a:t>CPQ ensures that you have accurate pricing available at any point in the sales process and visibility into options available as part of a deal.  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Why are we implementing CPQ?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r>
              <a:rPr lang="en-US"/>
              <a:t>CPQ delivers for us:</a:t>
            </a:r>
            <a:endParaRPr/>
          </a:p>
          <a:p>
            <a:pPr marL="457189" lvl="0" indent="-253989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r>
              <a:rPr lang="en-US"/>
              <a:t>			</a:t>
            </a:r>
            <a:r>
              <a:rPr lang="en-US" sz="2400"/>
              <a:t>Automation around discounting and quoting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r>
              <a:rPr lang="en-US" sz="2400"/>
              <a:t>			Granular data for billing (with high-level data for customers)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r>
              <a:rPr lang="en-US" sz="2400"/>
              <a:t>			Accurate, on-line pricing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37374B"/>
              </a:buClr>
              <a:buSzPts val="2400"/>
              <a:buNone/>
            </a:pPr>
            <a:r>
              <a:rPr lang="en-US" sz="2400"/>
              <a:t>			SOX-compliant data models and controls</a:t>
            </a:r>
            <a:endParaRPr/>
          </a:p>
          <a:p>
            <a:pPr marL="457189" lvl="0" indent="-253989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5" name="Google Shape;145;p6" descr="Abacu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286" y="416165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Walle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286" y="32137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Gears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86" y="507605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Transfer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286" y="233285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 Light"/>
              <a:buNone/>
            </a:pPr>
            <a:r>
              <a:rPr lang="en-US"/>
              <a:t>When is CPQ Going Into Effect?</a:t>
            </a: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CPQ Available in Production					5/13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of 5/13, </a:t>
            </a:r>
            <a:r>
              <a:rPr lang="en-US" b="1"/>
              <a:t>any new</a:t>
            </a:r>
            <a:r>
              <a:rPr lang="en-US"/>
              <a:t> quote must be generated using CPQ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In-flight quotes should be handled using the following logic…</a:t>
            </a:r>
            <a:endParaRPr/>
          </a:p>
          <a:p>
            <a:pPr marL="456565" lvl="0" indent="-253365" algn="l" rtl="0">
              <a:spcBef>
                <a:spcPts val="640"/>
              </a:spcBef>
              <a:spcAft>
                <a:spcPts val="0"/>
              </a:spcAft>
              <a:buClr>
                <a:srgbClr val="37374B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ft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materials are private and confidential.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sldNum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C NEW3">
      <a:dk1>
        <a:srgbClr val="252533"/>
      </a:dk1>
      <a:lt1>
        <a:srgbClr val="FFFFFF"/>
      </a:lt1>
      <a:dk2>
        <a:srgbClr val="252533"/>
      </a:dk2>
      <a:lt2>
        <a:srgbClr val="F8F8F8"/>
      </a:lt2>
      <a:accent1>
        <a:srgbClr val="178E5E"/>
      </a:accent1>
      <a:accent2>
        <a:srgbClr val="0D2D4E"/>
      </a:accent2>
      <a:accent3>
        <a:srgbClr val="27A2FF"/>
      </a:accent3>
      <a:accent4>
        <a:srgbClr val="2CEA9E"/>
      </a:accent4>
      <a:accent5>
        <a:srgbClr val="FD6024"/>
      </a:accent5>
      <a:accent6>
        <a:srgbClr val="E23A1F"/>
      </a:accent6>
      <a:hlink>
        <a:srgbClr val="27A2FF"/>
      </a:hlink>
      <a:folHlink>
        <a:srgbClr val="914A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E4386E-BE99-4B0C-881C-85F04956FBBA}"/>
</file>

<file path=customXml/itemProps2.xml><?xml version="1.0" encoding="utf-8"?>
<ds:datastoreItem xmlns:ds="http://schemas.openxmlformats.org/officeDocument/2006/customXml" ds:itemID="{9532FE79-045F-445F-B4BC-42E408852369}"/>
</file>

<file path=customXml/itemProps3.xml><?xml version="1.0" encoding="utf-8"?>
<ds:datastoreItem xmlns:ds="http://schemas.openxmlformats.org/officeDocument/2006/customXml" ds:itemID="{5427457C-AEBF-4FFD-8620-653890ED8C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Widescreen</PresentationFormat>
  <Paragraphs>174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Source Sans Pro</vt:lpstr>
      <vt:lpstr>Open Sans Light</vt:lpstr>
      <vt:lpstr>Calibri</vt:lpstr>
      <vt:lpstr>Open Sans</vt:lpstr>
      <vt:lpstr>Office Theme</vt:lpstr>
      <vt:lpstr>Salesforce CPQ (Configure Price Quote): User Training/Testing</vt:lpstr>
      <vt:lpstr>Agenda</vt:lpstr>
      <vt:lpstr>Product Policy Primer </vt:lpstr>
      <vt:lpstr>Product Policy Primer</vt:lpstr>
      <vt:lpstr>Product Policy Primer</vt:lpstr>
      <vt:lpstr>CPQ Training &amp; Demo</vt:lpstr>
      <vt:lpstr>What is CPQ?</vt:lpstr>
      <vt:lpstr>Why are we implementing CPQ?</vt:lpstr>
      <vt:lpstr>When is CPQ Going Into Effect?</vt:lpstr>
      <vt:lpstr>What Should I Do with In-Flight Quotes?</vt:lpstr>
      <vt:lpstr>Expectations for Go-Live</vt:lpstr>
      <vt:lpstr>CPQ Training Reference Slides</vt:lpstr>
      <vt:lpstr>High-Level CPQ Workflow</vt:lpstr>
      <vt:lpstr>Customer Lifecycle from CPQ's POV</vt:lpstr>
      <vt:lpstr>CPQ How-To</vt:lpstr>
      <vt:lpstr>Creating a Quote</vt:lpstr>
      <vt:lpstr>Creating a Quote</vt:lpstr>
      <vt:lpstr>Adding Products to a Quote</vt:lpstr>
      <vt:lpstr>Adding Products to a Quote</vt:lpstr>
      <vt:lpstr>Adding Products to a Quote</vt:lpstr>
      <vt:lpstr>Configuring Products</vt:lpstr>
      <vt:lpstr>Discount Products</vt:lpstr>
      <vt:lpstr>Preview and Submit for Approval</vt:lpstr>
      <vt:lpstr>Generate and Send the Document</vt:lpstr>
      <vt:lpstr>Create an Amendment</vt:lpstr>
      <vt:lpstr>Cost Plus Markup</vt:lpstr>
      <vt:lpstr>Cost Plus Markup</vt:lpstr>
      <vt:lpstr>Add a partner for integrator reseller</vt:lpstr>
      <vt:lpstr>Approval workflow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CPQ (Configure Price Quote): User Training/Testing</dc:title>
  <dc:creator>Kai Graham</dc:creator>
  <cp:lastModifiedBy>Doug Mennen</cp:lastModifiedBy>
  <cp:revision>1</cp:revision>
  <dcterms:created xsi:type="dcterms:W3CDTF">2018-04-05T15:23:51Z</dcterms:created>
  <dcterms:modified xsi:type="dcterms:W3CDTF">2022-06-01T16:38:16Z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372300</vt:r8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