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69" r:id="rId3"/>
    <p:sldId id="270" r:id="rId4"/>
    <p:sldId id="271" r:id="rId5"/>
    <p:sldId id="273" r:id="rId6"/>
    <p:sldId id="274" r:id="rId7"/>
    <p:sldId id="261" r:id="rId8"/>
    <p:sldId id="257" r:id="rId9"/>
    <p:sldId id="287" r:id="rId10"/>
    <p:sldId id="296" r:id="rId11"/>
    <p:sldId id="284" r:id="rId12"/>
    <p:sldId id="285" r:id="rId13"/>
    <p:sldId id="289" r:id="rId14"/>
    <p:sldId id="292" r:id="rId15"/>
    <p:sldId id="293" r:id="rId16"/>
    <p:sldId id="294" r:id="rId17"/>
    <p:sldId id="298" r:id="rId18"/>
    <p:sldId id="272" r:id="rId19"/>
    <p:sldId id="268" r:id="rId20"/>
    <p:sldId id="280" r:id="rId21"/>
    <p:sldId id="258" r:id="rId22"/>
    <p:sldId id="260" r:id="rId23"/>
    <p:sldId id="278" r:id="rId24"/>
    <p:sldId id="267" r:id="rId25"/>
    <p:sldId id="262" r:id="rId26"/>
    <p:sldId id="290" r:id="rId27"/>
    <p:sldId id="263" r:id="rId28"/>
    <p:sldId id="264" r:id="rId29"/>
    <p:sldId id="265" r:id="rId30"/>
    <p:sldId id="276" r:id="rId31"/>
    <p:sldId id="281" r:id="rId32"/>
    <p:sldId id="299" r:id="rId33"/>
    <p:sldId id="295" r:id="rId34"/>
    <p:sldId id="301" r:id="rId35"/>
    <p:sldId id="300" r:id="rId36"/>
    <p:sldId id="275" r:id="rId37"/>
    <p:sldId id="29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975"/>
    <a:srgbClr val="C4C4C4"/>
    <a:srgbClr val="D02130"/>
    <a:srgbClr val="FFFFFF"/>
    <a:srgbClr val="3C3B4B"/>
    <a:srgbClr val="863694"/>
    <a:srgbClr val="7F27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B522C-730B-4973-BA80-396D762D5D30}" v="24" dt="2021-02-20T00:19:35.981"/>
  </p1510:revLst>
</p1510:revInfo>
</file>

<file path=ppt/tableStyles.xml><?xml version="1.0" encoding="utf-8"?>
<a:tblStyleLst xmlns:a="http://schemas.openxmlformats.org/drawingml/2006/main" def="{5C22544A-7EE6-4342-B048-85BDC9FD1C3A}">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53937B-4B39-42F5-9F66-94A49AA9EC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1A93CB-1C48-4ED4-81EC-22185C8239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F3FCA7-DEA8-43B9-B8E2-5D6F9CEFE62A}" type="datetimeFigureOut">
              <a:rPr lang="en-US" smtClean="0"/>
              <a:t>8/1/2023</a:t>
            </a:fld>
            <a:endParaRPr lang="en-US"/>
          </a:p>
        </p:txBody>
      </p:sp>
      <p:sp>
        <p:nvSpPr>
          <p:cNvPr id="4" name="Footer Placeholder 3">
            <a:extLst>
              <a:ext uri="{FF2B5EF4-FFF2-40B4-BE49-F238E27FC236}">
                <a16:creationId xmlns:a16="http://schemas.microsoft.com/office/drawing/2014/main" id="{302AC232-EC5E-4F21-83BB-72A538B608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83C3183-63A3-4C83-89FD-9056DD99E4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94B1F4-893F-44E7-AA7E-99EB5928F160}" type="slidenum">
              <a:rPr lang="en-US" smtClean="0"/>
              <a:t>‹#›</a:t>
            </a:fld>
            <a:endParaRPr lang="en-US"/>
          </a:p>
        </p:txBody>
      </p:sp>
    </p:spTree>
    <p:extLst>
      <p:ext uri="{BB962C8B-B14F-4D97-AF65-F5344CB8AC3E}">
        <p14:creationId xmlns:p14="http://schemas.microsoft.com/office/powerpoint/2010/main" val="3799944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42741E-124C-4505-89D3-D344CEA367F3}"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99CAC-A80B-440C-A0D1-8DD8188AE633}" type="slidenum">
              <a:rPr lang="en-US" smtClean="0"/>
              <a:t>‹#›</a:t>
            </a:fld>
            <a:endParaRPr lang="en-US"/>
          </a:p>
        </p:txBody>
      </p:sp>
    </p:spTree>
    <p:extLst>
      <p:ext uri="{BB962C8B-B14F-4D97-AF65-F5344CB8AC3E}">
        <p14:creationId xmlns:p14="http://schemas.microsoft.com/office/powerpoint/2010/main" val="3351969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A62EF-8C90-4A5D-97D0-42B9B02689CE}"/>
              </a:ext>
            </a:extLst>
          </p:cNvPr>
          <p:cNvSpPr>
            <a:spLocks noGrp="1"/>
          </p:cNvSpPr>
          <p:nvPr>
            <p:ph type="ctrTitle"/>
          </p:nvPr>
        </p:nvSpPr>
        <p:spPr>
          <a:xfrm>
            <a:off x="1524000" y="2948759"/>
            <a:ext cx="9144000" cy="960482"/>
          </a:xfrm>
        </p:spPr>
        <p:txBody>
          <a:bodyPr anchor="b">
            <a:noAutofit/>
          </a:bodyPr>
          <a:lstStyle>
            <a:lvl1pPr algn="ctr">
              <a:defRPr sz="4000">
                <a:solidFill>
                  <a:schemeClr val="bg1">
                    <a:lumMod val="10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D911B306-BF2F-46C6-8CDB-19D5D7F570EA}"/>
              </a:ext>
            </a:extLst>
          </p:cNvPr>
          <p:cNvSpPr>
            <a:spLocks noGrp="1"/>
          </p:cNvSpPr>
          <p:nvPr>
            <p:ph type="subTitle" idx="1"/>
          </p:nvPr>
        </p:nvSpPr>
        <p:spPr>
          <a:xfrm>
            <a:off x="1524000" y="4113205"/>
            <a:ext cx="9144000" cy="811469"/>
          </a:xfrm>
        </p:spPr>
        <p:txBody>
          <a:bodyPr/>
          <a:lstStyle>
            <a:lvl1pPr marL="0" indent="0" algn="ctr">
              <a:buNone/>
              <a:defRPr sz="2400">
                <a:solidFill>
                  <a:srgbClr val="C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E96A3F-B7B5-4D4B-AC20-0271E0E8778E}"/>
              </a:ext>
            </a:extLst>
          </p:cNvPr>
          <p:cNvSpPr>
            <a:spLocks noGrp="1"/>
          </p:cNvSpPr>
          <p:nvPr>
            <p:ph type="dt" sz="half" idx="10"/>
          </p:nvPr>
        </p:nvSpPr>
        <p:spPr/>
        <p:txBody>
          <a:bodyPr/>
          <a:lstStyle/>
          <a:p>
            <a:fld id="{B7ACA9DB-6DFA-441E-87F7-BCD39F11F966}" type="datetimeFigureOut">
              <a:rPr lang="en-US" smtClean="0"/>
              <a:t>8/1/2023</a:t>
            </a:fld>
            <a:endParaRPr lang="en-US"/>
          </a:p>
        </p:txBody>
      </p:sp>
      <p:sp>
        <p:nvSpPr>
          <p:cNvPr id="5" name="Footer Placeholder 4">
            <a:extLst>
              <a:ext uri="{FF2B5EF4-FFF2-40B4-BE49-F238E27FC236}">
                <a16:creationId xmlns:a16="http://schemas.microsoft.com/office/drawing/2014/main" id="{039C1C95-4694-4819-9CE5-0C38CB90E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E47C5-1D4F-42EA-A7A8-942E8350EBCF}"/>
              </a:ext>
            </a:extLst>
          </p:cNvPr>
          <p:cNvSpPr>
            <a:spLocks noGrp="1"/>
          </p:cNvSpPr>
          <p:nvPr>
            <p:ph type="sldNum" sz="quarter" idx="12"/>
          </p:nvPr>
        </p:nvSpPr>
        <p:spPr/>
        <p:txBody>
          <a:bodyPr/>
          <a:lstStyle/>
          <a:p>
            <a:fld id="{5AECAD5A-4CAF-4611-BF64-5C5A9FDA3A6E}" type="slidenum">
              <a:rPr lang="en-US" smtClean="0"/>
              <a:t>‹#›</a:t>
            </a:fld>
            <a:endParaRPr lang="en-US"/>
          </a:p>
        </p:txBody>
      </p:sp>
      <p:pic>
        <p:nvPicPr>
          <p:cNvPr id="10" name="Picture 9" descr="A close up of a sign&#10;&#10;Description automatically generated">
            <a:extLst>
              <a:ext uri="{FF2B5EF4-FFF2-40B4-BE49-F238E27FC236}">
                <a16:creationId xmlns:a16="http://schemas.microsoft.com/office/drawing/2014/main" id="{80A27EE0-FC75-4D8F-A549-9B0B743B2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400" y="1096918"/>
            <a:ext cx="2743200" cy="1371600"/>
          </a:xfrm>
          <a:prstGeom prst="rect">
            <a:avLst/>
          </a:prstGeom>
        </p:spPr>
      </p:pic>
      <p:cxnSp>
        <p:nvCxnSpPr>
          <p:cNvPr id="12" name="Straight Connector 11">
            <a:extLst>
              <a:ext uri="{FF2B5EF4-FFF2-40B4-BE49-F238E27FC236}">
                <a16:creationId xmlns:a16="http://schemas.microsoft.com/office/drawing/2014/main" id="{7E50F092-703B-4B79-9706-7AFD73F273E6}"/>
              </a:ext>
            </a:extLst>
          </p:cNvPr>
          <p:cNvCxnSpPr/>
          <p:nvPr userDrawn="1"/>
        </p:nvCxnSpPr>
        <p:spPr>
          <a:xfrm>
            <a:off x="905069" y="3993502"/>
            <a:ext cx="1044873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33554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9BD4BA-F320-42EE-A54D-2C23A0A4CF45}"/>
              </a:ext>
            </a:extLst>
          </p:cNvPr>
          <p:cNvSpPr>
            <a:spLocks noGrp="1"/>
          </p:cNvSpPr>
          <p:nvPr>
            <p:ph type="title" orient="vert"/>
          </p:nvPr>
        </p:nvSpPr>
        <p:spPr>
          <a:xfrm>
            <a:off x="8724901" y="1408921"/>
            <a:ext cx="2628900" cy="476804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39CBD3-B350-4977-8455-46968B6A2C16}"/>
              </a:ext>
            </a:extLst>
          </p:cNvPr>
          <p:cNvSpPr>
            <a:spLocks noGrp="1"/>
          </p:cNvSpPr>
          <p:nvPr>
            <p:ph type="body" orient="vert" idx="1"/>
          </p:nvPr>
        </p:nvSpPr>
        <p:spPr>
          <a:xfrm>
            <a:off x="838201" y="1408921"/>
            <a:ext cx="7734300" cy="47680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05240-258B-43EE-A14E-B4C42E9B276F}"/>
              </a:ext>
            </a:extLst>
          </p:cNvPr>
          <p:cNvSpPr>
            <a:spLocks noGrp="1"/>
          </p:cNvSpPr>
          <p:nvPr>
            <p:ph type="dt" sz="half" idx="10"/>
          </p:nvPr>
        </p:nvSpPr>
        <p:spPr/>
        <p:txBody>
          <a:bodyPr/>
          <a:lstStyle/>
          <a:p>
            <a:fld id="{B7ACA9DB-6DFA-441E-87F7-BCD39F11F966}" type="datetimeFigureOut">
              <a:rPr lang="en-US" smtClean="0"/>
              <a:t>8/1/2023</a:t>
            </a:fld>
            <a:endParaRPr lang="en-US"/>
          </a:p>
        </p:txBody>
      </p:sp>
      <p:sp>
        <p:nvSpPr>
          <p:cNvPr id="5" name="Footer Placeholder 4">
            <a:extLst>
              <a:ext uri="{FF2B5EF4-FFF2-40B4-BE49-F238E27FC236}">
                <a16:creationId xmlns:a16="http://schemas.microsoft.com/office/drawing/2014/main" id="{EC95E35E-6DE8-447B-AC6A-9D63E07F7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4C18C-00A0-4440-A21E-5A41AE45D0A7}"/>
              </a:ext>
            </a:extLst>
          </p:cNvPr>
          <p:cNvSpPr>
            <a:spLocks noGrp="1"/>
          </p:cNvSpPr>
          <p:nvPr>
            <p:ph type="sldNum" sz="quarter" idx="12"/>
          </p:nvPr>
        </p:nvSpPr>
        <p:spPr/>
        <p:txBody>
          <a:bodyPr/>
          <a:lstStyle/>
          <a:p>
            <a:fld id="{5AECAD5A-4CAF-4611-BF64-5C5A9FDA3A6E}" type="slidenum">
              <a:rPr lang="en-US" smtClean="0"/>
              <a:t>‹#›</a:t>
            </a:fld>
            <a:endParaRPr lang="en-US"/>
          </a:p>
        </p:txBody>
      </p:sp>
    </p:spTree>
    <p:extLst>
      <p:ext uri="{BB962C8B-B14F-4D97-AF65-F5344CB8AC3E}">
        <p14:creationId xmlns:p14="http://schemas.microsoft.com/office/powerpoint/2010/main" val="2101277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BD1F-54F9-4931-9983-70FC66D2E74B}"/>
              </a:ext>
            </a:extLst>
          </p:cNvPr>
          <p:cNvSpPr>
            <a:spLocks noGrp="1"/>
          </p:cNvSpPr>
          <p:nvPr>
            <p:ph type="title"/>
          </p:nvPr>
        </p:nvSpPr>
        <p:spPr>
          <a:xfrm>
            <a:off x="714632" y="1716833"/>
            <a:ext cx="10515600" cy="95416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624C52A-531B-4B82-AAE9-A0CDDFBF8128}"/>
              </a:ext>
            </a:extLst>
          </p:cNvPr>
          <p:cNvSpPr>
            <a:spLocks noGrp="1"/>
          </p:cNvSpPr>
          <p:nvPr>
            <p:ph idx="1"/>
          </p:nvPr>
        </p:nvSpPr>
        <p:spPr>
          <a:xfrm>
            <a:off x="714632" y="2670993"/>
            <a:ext cx="10515600" cy="3252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6CA3E-0BDF-4CA3-8D16-00FFC4493E91}"/>
              </a:ext>
            </a:extLst>
          </p:cNvPr>
          <p:cNvSpPr>
            <a:spLocks noGrp="1"/>
          </p:cNvSpPr>
          <p:nvPr>
            <p:ph type="dt" sz="half" idx="10"/>
          </p:nvPr>
        </p:nvSpPr>
        <p:spPr/>
        <p:txBody>
          <a:bodyPr/>
          <a:lstStyle/>
          <a:p>
            <a:fld id="{B7ACA9DB-6DFA-441E-87F7-BCD39F11F966}" type="datetimeFigureOut">
              <a:rPr lang="en-US" smtClean="0"/>
              <a:t>8/1/2023</a:t>
            </a:fld>
            <a:endParaRPr lang="en-US"/>
          </a:p>
        </p:txBody>
      </p:sp>
      <p:sp>
        <p:nvSpPr>
          <p:cNvPr id="5" name="Footer Placeholder 4">
            <a:extLst>
              <a:ext uri="{FF2B5EF4-FFF2-40B4-BE49-F238E27FC236}">
                <a16:creationId xmlns:a16="http://schemas.microsoft.com/office/drawing/2014/main" id="{7DA19742-4F88-4E4F-B9C4-DB1B27F0A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13EE2-D156-4FD1-926A-30CD750B24C0}"/>
              </a:ext>
            </a:extLst>
          </p:cNvPr>
          <p:cNvSpPr>
            <a:spLocks noGrp="1"/>
          </p:cNvSpPr>
          <p:nvPr>
            <p:ph type="sldNum" sz="quarter" idx="12"/>
          </p:nvPr>
        </p:nvSpPr>
        <p:spPr/>
        <p:txBody>
          <a:bodyPr/>
          <a:lstStyle/>
          <a:p>
            <a:fld id="{5AECAD5A-4CAF-4611-BF64-5C5A9FDA3A6E}" type="slidenum">
              <a:rPr lang="en-US" smtClean="0"/>
              <a:t>‹#›</a:t>
            </a:fld>
            <a:endParaRPr lang="en-US"/>
          </a:p>
        </p:txBody>
      </p:sp>
    </p:spTree>
    <p:extLst>
      <p:ext uri="{BB962C8B-B14F-4D97-AF65-F5344CB8AC3E}">
        <p14:creationId xmlns:p14="http://schemas.microsoft.com/office/powerpoint/2010/main" val="1625575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FD32F-B2EF-4737-8782-3A11E5664349}"/>
              </a:ext>
            </a:extLst>
          </p:cNvPr>
          <p:cNvSpPr>
            <a:spLocks noGrp="1"/>
          </p:cNvSpPr>
          <p:nvPr>
            <p:ph type="title"/>
          </p:nvPr>
        </p:nvSpPr>
        <p:spPr>
          <a:xfrm>
            <a:off x="831851" y="1709740"/>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64FA4879-8BF0-432E-B0DF-1B0D707C83F6}"/>
              </a:ext>
            </a:extLst>
          </p:cNvPr>
          <p:cNvSpPr>
            <a:spLocks noGrp="1"/>
          </p:cNvSpPr>
          <p:nvPr>
            <p:ph type="body" idx="1"/>
          </p:nvPr>
        </p:nvSpPr>
        <p:spPr>
          <a:xfrm>
            <a:off x="831851" y="4589465"/>
            <a:ext cx="10515600" cy="1500187"/>
          </a:xfrm>
        </p:spPr>
        <p:txBody>
          <a:bodyPr/>
          <a:lstStyle>
            <a:lvl1pPr marL="0" indent="0">
              <a:buNone/>
              <a:defRPr sz="2400">
                <a:solidFill>
                  <a:schemeClr val="bg1">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6D664F-BE29-4B57-B0A2-ADB64C09846E}"/>
              </a:ext>
            </a:extLst>
          </p:cNvPr>
          <p:cNvSpPr>
            <a:spLocks noGrp="1"/>
          </p:cNvSpPr>
          <p:nvPr>
            <p:ph type="dt" sz="half" idx="10"/>
          </p:nvPr>
        </p:nvSpPr>
        <p:spPr/>
        <p:txBody>
          <a:bodyPr/>
          <a:lstStyle/>
          <a:p>
            <a:fld id="{B7ACA9DB-6DFA-441E-87F7-BCD39F11F966}" type="datetimeFigureOut">
              <a:rPr lang="en-US" smtClean="0"/>
              <a:t>8/1/2023</a:t>
            </a:fld>
            <a:endParaRPr lang="en-US"/>
          </a:p>
        </p:txBody>
      </p:sp>
      <p:sp>
        <p:nvSpPr>
          <p:cNvPr id="5" name="Footer Placeholder 4">
            <a:extLst>
              <a:ext uri="{FF2B5EF4-FFF2-40B4-BE49-F238E27FC236}">
                <a16:creationId xmlns:a16="http://schemas.microsoft.com/office/drawing/2014/main" id="{261D4784-FF07-4A84-8C11-C4892F3FF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A9883-8F83-4102-8234-5359AF3F35B5}"/>
              </a:ext>
            </a:extLst>
          </p:cNvPr>
          <p:cNvSpPr>
            <a:spLocks noGrp="1"/>
          </p:cNvSpPr>
          <p:nvPr>
            <p:ph type="sldNum" sz="quarter" idx="12"/>
          </p:nvPr>
        </p:nvSpPr>
        <p:spPr/>
        <p:txBody>
          <a:bodyPr/>
          <a:lstStyle/>
          <a:p>
            <a:fld id="{5AECAD5A-4CAF-4611-BF64-5C5A9FDA3A6E}" type="slidenum">
              <a:rPr lang="en-US" smtClean="0"/>
              <a:t>‹#›</a:t>
            </a:fld>
            <a:endParaRPr lang="en-US"/>
          </a:p>
        </p:txBody>
      </p:sp>
    </p:spTree>
    <p:extLst>
      <p:ext uri="{BB962C8B-B14F-4D97-AF65-F5344CB8AC3E}">
        <p14:creationId xmlns:p14="http://schemas.microsoft.com/office/powerpoint/2010/main" val="277583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B268-9F7C-43F0-AFA5-74AD610DEF37}"/>
              </a:ext>
            </a:extLst>
          </p:cNvPr>
          <p:cNvSpPr>
            <a:spLocks noGrp="1"/>
          </p:cNvSpPr>
          <p:nvPr>
            <p:ph type="title"/>
          </p:nvPr>
        </p:nvSpPr>
        <p:spPr>
          <a:xfrm>
            <a:off x="764059" y="1919550"/>
            <a:ext cx="10515600" cy="87761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570B760-121D-4A4B-8331-56F88DE8D300}"/>
              </a:ext>
            </a:extLst>
          </p:cNvPr>
          <p:cNvSpPr>
            <a:spLocks noGrp="1"/>
          </p:cNvSpPr>
          <p:nvPr>
            <p:ph sz="half" idx="1"/>
          </p:nvPr>
        </p:nvSpPr>
        <p:spPr>
          <a:xfrm>
            <a:off x="838200" y="3056237"/>
            <a:ext cx="5181600" cy="31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1FC4AD-C31C-4E01-8791-BB028E47962D}"/>
              </a:ext>
            </a:extLst>
          </p:cNvPr>
          <p:cNvSpPr>
            <a:spLocks noGrp="1"/>
          </p:cNvSpPr>
          <p:nvPr>
            <p:ph sz="half" idx="2"/>
          </p:nvPr>
        </p:nvSpPr>
        <p:spPr>
          <a:xfrm>
            <a:off x="6172200" y="3056237"/>
            <a:ext cx="5181600" cy="3120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40ED9A-B2E3-4600-890A-5AD867E1ED07}"/>
              </a:ext>
            </a:extLst>
          </p:cNvPr>
          <p:cNvSpPr>
            <a:spLocks noGrp="1"/>
          </p:cNvSpPr>
          <p:nvPr>
            <p:ph type="dt" sz="half" idx="10"/>
          </p:nvPr>
        </p:nvSpPr>
        <p:spPr/>
        <p:txBody>
          <a:bodyPr/>
          <a:lstStyle/>
          <a:p>
            <a:fld id="{B7ACA9DB-6DFA-441E-87F7-BCD39F11F966}" type="datetimeFigureOut">
              <a:rPr lang="en-US" smtClean="0"/>
              <a:t>8/1/2023</a:t>
            </a:fld>
            <a:endParaRPr lang="en-US"/>
          </a:p>
        </p:txBody>
      </p:sp>
      <p:sp>
        <p:nvSpPr>
          <p:cNvPr id="6" name="Footer Placeholder 5">
            <a:extLst>
              <a:ext uri="{FF2B5EF4-FFF2-40B4-BE49-F238E27FC236}">
                <a16:creationId xmlns:a16="http://schemas.microsoft.com/office/drawing/2014/main" id="{C3DD0756-03E4-4C8F-82F1-4DDF46071D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E740CC-1E46-40F3-B30E-E4DAE9FFDE07}"/>
              </a:ext>
            </a:extLst>
          </p:cNvPr>
          <p:cNvSpPr>
            <a:spLocks noGrp="1"/>
          </p:cNvSpPr>
          <p:nvPr>
            <p:ph type="sldNum" sz="quarter" idx="12"/>
          </p:nvPr>
        </p:nvSpPr>
        <p:spPr/>
        <p:txBody>
          <a:bodyPr/>
          <a:lstStyle/>
          <a:p>
            <a:fld id="{5AECAD5A-4CAF-4611-BF64-5C5A9FDA3A6E}" type="slidenum">
              <a:rPr lang="en-US" smtClean="0"/>
              <a:t>‹#›</a:t>
            </a:fld>
            <a:endParaRPr lang="en-US"/>
          </a:p>
        </p:txBody>
      </p:sp>
    </p:spTree>
    <p:extLst>
      <p:ext uri="{BB962C8B-B14F-4D97-AF65-F5344CB8AC3E}">
        <p14:creationId xmlns:p14="http://schemas.microsoft.com/office/powerpoint/2010/main" val="76295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CED96-3B5B-43C2-8B6F-43D49C0890DC}"/>
              </a:ext>
            </a:extLst>
          </p:cNvPr>
          <p:cNvSpPr>
            <a:spLocks noGrp="1"/>
          </p:cNvSpPr>
          <p:nvPr>
            <p:ph type="title"/>
          </p:nvPr>
        </p:nvSpPr>
        <p:spPr>
          <a:xfrm>
            <a:off x="714632" y="2670881"/>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D08FAE80-5B3F-4E9C-8B33-B3EEAF8A885C}"/>
              </a:ext>
            </a:extLst>
          </p:cNvPr>
          <p:cNvSpPr>
            <a:spLocks noGrp="1"/>
          </p:cNvSpPr>
          <p:nvPr>
            <p:ph type="dt" sz="half" idx="10"/>
          </p:nvPr>
        </p:nvSpPr>
        <p:spPr/>
        <p:txBody>
          <a:bodyPr/>
          <a:lstStyle/>
          <a:p>
            <a:fld id="{B7ACA9DB-6DFA-441E-87F7-BCD39F11F966}" type="datetimeFigureOut">
              <a:rPr lang="en-US" smtClean="0"/>
              <a:t>8/1/2023</a:t>
            </a:fld>
            <a:endParaRPr lang="en-US"/>
          </a:p>
        </p:txBody>
      </p:sp>
      <p:sp>
        <p:nvSpPr>
          <p:cNvPr id="4" name="Footer Placeholder 3">
            <a:extLst>
              <a:ext uri="{FF2B5EF4-FFF2-40B4-BE49-F238E27FC236}">
                <a16:creationId xmlns:a16="http://schemas.microsoft.com/office/drawing/2014/main" id="{75838924-91B0-4BD2-96FD-8CBF0D96AC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AA413A-F44A-4A7E-ACB9-3110C0C17EC5}"/>
              </a:ext>
            </a:extLst>
          </p:cNvPr>
          <p:cNvSpPr>
            <a:spLocks noGrp="1"/>
          </p:cNvSpPr>
          <p:nvPr>
            <p:ph type="sldNum" sz="quarter" idx="12"/>
          </p:nvPr>
        </p:nvSpPr>
        <p:spPr/>
        <p:txBody>
          <a:bodyPr/>
          <a:lstStyle/>
          <a:p>
            <a:fld id="{5AECAD5A-4CAF-4611-BF64-5C5A9FDA3A6E}" type="slidenum">
              <a:rPr lang="en-US" smtClean="0"/>
              <a:t>‹#›</a:t>
            </a:fld>
            <a:endParaRPr lang="en-US"/>
          </a:p>
        </p:txBody>
      </p:sp>
    </p:spTree>
    <p:extLst>
      <p:ext uri="{BB962C8B-B14F-4D97-AF65-F5344CB8AC3E}">
        <p14:creationId xmlns:p14="http://schemas.microsoft.com/office/powerpoint/2010/main" val="235260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5E8942-510D-43ED-B441-F49F928C9A1F}"/>
              </a:ext>
            </a:extLst>
          </p:cNvPr>
          <p:cNvSpPr>
            <a:spLocks noGrp="1"/>
          </p:cNvSpPr>
          <p:nvPr>
            <p:ph type="dt" sz="half" idx="10"/>
          </p:nvPr>
        </p:nvSpPr>
        <p:spPr/>
        <p:txBody>
          <a:bodyPr/>
          <a:lstStyle/>
          <a:p>
            <a:fld id="{B7ACA9DB-6DFA-441E-87F7-BCD39F11F966}" type="datetimeFigureOut">
              <a:rPr lang="en-US" smtClean="0"/>
              <a:t>8/1/2023</a:t>
            </a:fld>
            <a:endParaRPr lang="en-US"/>
          </a:p>
        </p:txBody>
      </p:sp>
      <p:sp>
        <p:nvSpPr>
          <p:cNvPr id="3" name="Footer Placeholder 2">
            <a:extLst>
              <a:ext uri="{FF2B5EF4-FFF2-40B4-BE49-F238E27FC236}">
                <a16:creationId xmlns:a16="http://schemas.microsoft.com/office/drawing/2014/main" id="{B7F6A9E8-9673-4A06-A539-C79464121A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E14EEE-7917-419C-A0E6-1F30BE2DABD7}"/>
              </a:ext>
            </a:extLst>
          </p:cNvPr>
          <p:cNvSpPr>
            <a:spLocks noGrp="1"/>
          </p:cNvSpPr>
          <p:nvPr>
            <p:ph type="sldNum" sz="quarter" idx="12"/>
          </p:nvPr>
        </p:nvSpPr>
        <p:spPr/>
        <p:txBody>
          <a:bodyPr/>
          <a:lstStyle/>
          <a:p>
            <a:fld id="{5AECAD5A-4CAF-4611-BF64-5C5A9FDA3A6E}" type="slidenum">
              <a:rPr lang="en-US" smtClean="0"/>
              <a:t>‹#›</a:t>
            </a:fld>
            <a:endParaRPr lang="en-US"/>
          </a:p>
        </p:txBody>
      </p:sp>
    </p:spTree>
    <p:extLst>
      <p:ext uri="{BB962C8B-B14F-4D97-AF65-F5344CB8AC3E}">
        <p14:creationId xmlns:p14="http://schemas.microsoft.com/office/powerpoint/2010/main" val="247194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929E-A748-4CF2-86EF-2EC8AD29E345}"/>
              </a:ext>
            </a:extLst>
          </p:cNvPr>
          <p:cNvSpPr>
            <a:spLocks noGrp="1"/>
          </p:cNvSpPr>
          <p:nvPr>
            <p:ph type="title"/>
          </p:nvPr>
        </p:nvSpPr>
        <p:spPr>
          <a:xfrm>
            <a:off x="716220" y="1455575"/>
            <a:ext cx="3932237" cy="1098532"/>
          </a:xfrm>
        </p:spPr>
        <p:txBody>
          <a:bodyPr anchor="b">
            <a:no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60F64822-71D2-450D-8889-BB5DD100C6C7}"/>
              </a:ext>
            </a:extLst>
          </p:cNvPr>
          <p:cNvSpPr>
            <a:spLocks noGrp="1"/>
          </p:cNvSpPr>
          <p:nvPr>
            <p:ph idx="1"/>
          </p:nvPr>
        </p:nvSpPr>
        <p:spPr>
          <a:xfrm>
            <a:off x="5183188" y="1647988"/>
            <a:ext cx="6172200" cy="45999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2A077C-4FB9-47CB-AC64-B164F1F77000}"/>
              </a:ext>
            </a:extLst>
          </p:cNvPr>
          <p:cNvSpPr>
            <a:spLocks noGrp="1"/>
          </p:cNvSpPr>
          <p:nvPr>
            <p:ph type="body" sz="half" idx="2"/>
          </p:nvPr>
        </p:nvSpPr>
        <p:spPr>
          <a:xfrm>
            <a:off x="716220" y="2733869"/>
            <a:ext cx="3932237" cy="35140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C587B0-FD52-4599-82D2-A1EAEAA266C7}"/>
              </a:ext>
            </a:extLst>
          </p:cNvPr>
          <p:cNvSpPr>
            <a:spLocks noGrp="1"/>
          </p:cNvSpPr>
          <p:nvPr>
            <p:ph type="dt" sz="half" idx="10"/>
          </p:nvPr>
        </p:nvSpPr>
        <p:spPr/>
        <p:txBody>
          <a:bodyPr/>
          <a:lstStyle/>
          <a:p>
            <a:fld id="{B7ACA9DB-6DFA-441E-87F7-BCD39F11F966}" type="datetimeFigureOut">
              <a:rPr lang="en-US" smtClean="0"/>
              <a:t>8/1/2023</a:t>
            </a:fld>
            <a:endParaRPr lang="en-US"/>
          </a:p>
        </p:txBody>
      </p:sp>
      <p:sp>
        <p:nvSpPr>
          <p:cNvPr id="6" name="Footer Placeholder 5">
            <a:extLst>
              <a:ext uri="{FF2B5EF4-FFF2-40B4-BE49-F238E27FC236}">
                <a16:creationId xmlns:a16="http://schemas.microsoft.com/office/drawing/2014/main" id="{5207B6B8-7866-4C0A-A48F-6334378A7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09EA30-7C6B-4DD1-8DE1-BA900AB1A368}"/>
              </a:ext>
            </a:extLst>
          </p:cNvPr>
          <p:cNvSpPr>
            <a:spLocks noGrp="1"/>
          </p:cNvSpPr>
          <p:nvPr>
            <p:ph type="sldNum" sz="quarter" idx="12"/>
          </p:nvPr>
        </p:nvSpPr>
        <p:spPr/>
        <p:txBody>
          <a:bodyPr/>
          <a:lstStyle/>
          <a:p>
            <a:fld id="{5AECAD5A-4CAF-4611-BF64-5C5A9FDA3A6E}" type="slidenum">
              <a:rPr lang="en-US" smtClean="0"/>
              <a:t>‹#›</a:t>
            </a:fld>
            <a:endParaRPr lang="en-US"/>
          </a:p>
        </p:txBody>
      </p:sp>
    </p:spTree>
    <p:extLst>
      <p:ext uri="{BB962C8B-B14F-4D97-AF65-F5344CB8AC3E}">
        <p14:creationId xmlns:p14="http://schemas.microsoft.com/office/powerpoint/2010/main" val="153838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8ED40-E8BD-491F-86B1-FC5CDE695DEC}"/>
              </a:ext>
            </a:extLst>
          </p:cNvPr>
          <p:cNvSpPr>
            <a:spLocks noGrp="1"/>
          </p:cNvSpPr>
          <p:nvPr>
            <p:ph type="title"/>
          </p:nvPr>
        </p:nvSpPr>
        <p:spPr>
          <a:xfrm>
            <a:off x="732696" y="1631092"/>
            <a:ext cx="3932237" cy="95286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C4AD51-4FD2-46BC-A01A-518B92FFB1A7}"/>
              </a:ext>
            </a:extLst>
          </p:cNvPr>
          <p:cNvSpPr>
            <a:spLocks noGrp="1"/>
          </p:cNvSpPr>
          <p:nvPr>
            <p:ph type="pic" idx="1"/>
          </p:nvPr>
        </p:nvSpPr>
        <p:spPr>
          <a:xfrm>
            <a:off x="5067300" y="99218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FC242DA-ECAD-45BA-B510-F5D393F07593}"/>
              </a:ext>
            </a:extLst>
          </p:cNvPr>
          <p:cNvSpPr>
            <a:spLocks noGrp="1"/>
          </p:cNvSpPr>
          <p:nvPr>
            <p:ph type="body" sz="half" idx="2"/>
          </p:nvPr>
        </p:nvSpPr>
        <p:spPr>
          <a:xfrm>
            <a:off x="732696" y="2907957"/>
            <a:ext cx="3932237" cy="32987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99ECFD-1E11-44D6-A99C-B02F401209D4}"/>
              </a:ext>
            </a:extLst>
          </p:cNvPr>
          <p:cNvSpPr>
            <a:spLocks noGrp="1"/>
          </p:cNvSpPr>
          <p:nvPr>
            <p:ph type="dt" sz="half" idx="10"/>
          </p:nvPr>
        </p:nvSpPr>
        <p:spPr/>
        <p:txBody>
          <a:bodyPr/>
          <a:lstStyle/>
          <a:p>
            <a:fld id="{B7ACA9DB-6DFA-441E-87F7-BCD39F11F966}" type="datetimeFigureOut">
              <a:rPr lang="en-US" smtClean="0"/>
              <a:t>8/1/2023</a:t>
            </a:fld>
            <a:endParaRPr lang="en-US"/>
          </a:p>
        </p:txBody>
      </p:sp>
      <p:sp>
        <p:nvSpPr>
          <p:cNvPr id="6" name="Footer Placeholder 5">
            <a:extLst>
              <a:ext uri="{FF2B5EF4-FFF2-40B4-BE49-F238E27FC236}">
                <a16:creationId xmlns:a16="http://schemas.microsoft.com/office/drawing/2014/main" id="{4B602436-6379-44BC-AA6D-991CC3020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9504D7-BA54-4688-8998-4DF3D012C41E}"/>
              </a:ext>
            </a:extLst>
          </p:cNvPr>
          <p:cNvSpPr>
            <a:spLocks noGrp="1"/>
          </p:cNvSpPr>
          <p:nvPr>
            <p:ph type="sldNum" sz="quarter" idx="12"/>
          </p:nvPr>
        </p:nvSpPr>
        <p:spPr/>
        <p:txBody>
          <a:bodyPr/>
          <a:lstStyle/>
          <a:p>
            <a:fld id="{5AECAD5A-4CAF-4611-BF64-5C5A9FDA3A6E}" type="slidenum">
              <a:rPr lang="en-US" smtClean="0"/>
              <a:t>‹#›</a:t>
            </a:fld>
            <a:endParaRPr lang="en-US"/>
          </a:p>
        </p:txBody>
      </p:sp>
    </p:spTree>
    <p:extLst>
      <p:ext uri="{BB962C8B-B14F-4D97-AF65-F5344CB8AC3E}">
        <p14:creationId xmlns:p14="http://schemas.microsoft.com/office/powerpoint/2010/main" val="2201831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73F7C-413D-487F-BC7C-CAB5B95B45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E1458B-D8B4-4FA3-8D0A-156FC59F13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1BFD9-44B6-46BB-BE17-1D496A8CAB9C}"/>
              </a:ext>
            </a:extLst>
          </p:cNvPr>
          <p:cNvSpPr>
            <a:spLocks noGrp="1"/>
          </p:cNvSpPr>
          <p:nvPr>
            <p:ph type="dt" sz="half" idx="10"/>
          </p:nvPr>
        </p:nvSpPr>
        <p:spPr/>
        <p:txBody>
          <a:bodyPr/>
          <a:lstStyle/>
          <a:p>
            <a:fld id="{B7ACA9DB-6DFA-441E-87F7-BCD39F11F966}" type="datetimeFigureOut">
              <a:rPr lang="en-US" smtClean="0"/>
              <a:t>8/1/2023</a:t>
            </a:fld>
            <a:endParaRPr lang="en-US"/>
          </a:p>
        </p:txBody>
      </p:sp>
      <p:sp>
        <p:nvSpPr>
          <p:cNvPr id="5" name="Footer Placeholder 4">
            <a:extLst>
              <a:ext uri="{FF2B5EF4-FFF2-40B4-BE49-F238E27FC236}">
                <a16:creationId xmlns:a16="http://schemas.microsoft.com/office/drawing/2014/main" id="{83940813-1D8B-44B7-AADD-D69CE7E0E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31B92-09A4-462E-BA14-A2BD286C24AF}"/>
              </a:ext>
            </a:extLst>
          </p:cNvPr>
          <p:cNvSpPr>
            <a:spLocks noGrp="1"/>
          </p:cNvSpPr>
          <p:nvPr>
            <p:ph type="sldNum" sz="quarter" idx="12"/>
          </p:nvPr>
        </p:nvSpPr>
        <p:spPr/>
        <p:txBody>
          <a:bodyPr/>
          <a:lstStyle/>
          <a:p>
            <a:fld id="{5AECAD5A-4CAF-4611-BF64-5C5A9FDA3A6E}" type="slidenum">
              <a:rPr lang="en-US" smtClean="0"/>
              <a:t>‹#›</a:t>
            </a:fld>
            <a:endParaRPr lang="en-US"/>
          </a:p>
        </p:txBody>
      </p:sp>
    </p:spTree>
    <p:extLst>
      <p:ext uri="{BB962C8B-B14F-4D97-AF65-F5344CB8AC3E}">
        <p14:creationId xmlns:p14="http://schemas.microsoft.com/office/powerpoint/2010/main" val="259655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091E2D-57F9-4367-86E8-C655AC16303A}"/>
              </a:ext>
            </a:extLst>
          </p:cNvPr>
          <p:cNvSpPr>
            <a:spLocks noGrp="1"/>
          </p:cNvSpPr>
          <p:nvPr>
            <p:ph type="title"/>
          </p:nvPr>
        </p:nvSpPr>
        <p:spPr>
          <a:xfrm>
            <a:off x="764059" y="1912776"/>
            <a:ext cx="10515600" cy="79107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310EFB-3855-4B8A-8781-0124DA28DC47}"/>
              </a:ext>
            </a:extLst>
          </p:cNvPr>
          <p:cNvSpPr>
            <a:spLocks noGrp="1"/>
          </p:cNvSpPr>
          <p:nvPr>
            <p:ph type="body" idx="1"/>
          </p:nvPr>
        </p:nvSpPr>
        <p:spPr>
          <a:xfrm>
            <a:off x="838200" y="2883243"/>
            <a:ext cx="10515600" cy="3293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7D165-F66E-4928-A90F-CAAA5C299C5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CA9DB-6DFA-441E-87F7-BCD39F11F966}" type="datetimeFigureOut">
              <a:rPr lang="en-US" smtClean="0"/>
              <a:t>8/1/2023</a:t>
            </a:fld>
            <a:endParaRPr lang="en-US"/>
          </a:p>
        </p:txBody>
      </p:sp>
      <p:sp>
        <p:nvSpPr>
          <p:cNvPr id="5" name="Footer Placeholder 4">
            <a:extLst>
              <a:ext uri="{FF2B5EF4-FFF2-40B4-BE49-F238E27FC236}">
                <a16:creationId xmlns:a16="http://schemas.microsoft.com/office/drawing/2014/main" id="{12C8C630-6ED3-4DF6-850B-7485A11732F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DE9076-156E-4DED-9A6E-CD3522EBE35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CAD5A-4CAF-4611-BF64-5C5A9FDA3A6E}" type="slidenum">
              <a:rPr lang="en-US" smtClean="0"/>
              <a:t>‹#›</a:t>
            </a:fld>
            <a:endParaRPr lang="en-US"/>
          </a:p>
        </p:txBody>
      </p:sp>
    </p:spTree>
    <p:extLst>
      <p:ext uri="{BB962C8B-B14F-4D97-AF65-F5344CB8AC3E}">
        <p14:creationId xmlns:p14="http://schemas.microsoft.com/office/powerpoint/2010/main" val="4140142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b="1" kern="1200">
          <a:solidFill>
            <a:schemeClr val="bg1">
              <a:lumMod val="10000"/>
            </a:schemeClr>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EZN_O8VqwuI&amp;feature=youtu.be" TargetMode="External"/><Relationship Id="rId2" Type="http://schemas.openxmlformats.org/officeDocument/2006/relationships/hyperlink" Target="https://www.youtube.com/watch?v=ZHK9Dzbxcc4&amp;feature=emb_logo" TargetMode="Externa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3.sv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2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sv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sv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sv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91.gif"/><Relationship Id="rId3" Type="http://schemas.openxmlformats.org/officeDocument/2006/relationships/image" Target="../media/image86.svg"/><Relationship Id="rId7" Type="http://schemas.openxmlformats.org/officeDocument/2006/relationships/image" Target="../media/image90.gif"/><Relationship Id="rId12" Type="http://schemas.openxmlformats.org/officeDocument/2006/relationships/image" Target="../media/image95.gif"/><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9.gif"/><Relationship Id="rId11" Type="http://schemas.openxmlformats.org/officeDocument/2006/relationships/image" Target="../media/image94.gif"/><Relationship Id="rId5" Type="http://schemas.openxmlformats.org/officeDocument/2006/relationships/image" Target="../media/image88.gif"/><Relationship Id="rId10" Type="http://schemas.openxmlformats.org/officeDocument/2006/relationships/image" Target="../media/image93.gif"/><Relationship Id="rId4" Type="http://schemas.openxmlformats.org/officeDocument/2006/relationships/image" Target="../media/image87.gif"/><Relationship Id="rId9" Type="http://schemas.openxmlformats.org/officeDocument/2006/relationships/image" Target="../media/image92.gif"/></Relationships>
</file>

<file path=ppt/slides/_rels/slide32.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35.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00.JPG"/></Relationships>
</file>

<file path=ppt/slides/_rels/slide3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jpeg"/><Relationship Id="rId4" Type="http://schemas.openxmlformats.org/officeDocument/2006/relationships/image" Target="../media/image103.jpeg"/></Relationships>
</file>

<file path=ppt/slides/_rels/slide37.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5DCD9-94B9-43DA-A4B9-AA115FC10410}"/>
              </a:ext>
            </a:extLst>
          </p:cNvPr>
          <p:cNvSpPr>
            <a:spLocks noGrp="1"/>
          </p:cNvSpPr>
          <p:nvPr>
            <p:ph type="ctrTitle"/>
          </p:nvPr>
        </p:nvSpPr>
        <p:spPr/>
        <p:txBody>
          <a:bodyPr/>
          <a:lstStyle/>
          <a:p>
            <a:r>
              <a:rPr lang="en-US" err="1">
                <a:latin typeface="Franklin Gothic Medium"/>
                <a:cs typeface="Arial"/>
              </a:rPr>
              <a:t>AlarmBiller</a:t>
            </a:r>
            <a:r>
              <a:rPr lang="en-US">
                <a:latin typeface="Franklin Gothic Medium"/>
                <a:cs typeface="Arial"/>
              </a:rPr>
              <a:t> Sales &amp; Marketing Tool Kits</a:t>
            </a:r>
          </a:p>
        </p:txBody>
      </p:sp>
      <p:sp>
        <p:nvSpPr>
          <p:cNvPr id="3" name="Subtitle 2">
            <a:extLst>
              <a:ext uri="{FF2B5EF4-FFF2-40B4-BE49-F238E27FC236}">
                <a16:creationId xmlns:a16="http://schemas.microsoft.com/office/drawing/2014/main" id="{E5C20DE9-758A-4372-A5AE-C935E2FBC200}"/>
              </a:ext>
            </a:extLst>
          </p:cNvPr>
          <p:cNvSpPr>
            <a:spLocks noGrp="1"/>
          </p:cNvSpPr>
          <p:nvPr>
            <p:ph type="subTitle" idx="1"/>
          </p:nvPr>
        </p:nvSpPr>
        <p:spPr/>
        <p:txBody>
          <a:bodyPr/>
          <a:lstStyle/>
          <a:p>
            <a:r>
              <a:rPr lang="en-US">
                <a:solidFill>
                  <a:schemeClr val="bg1">
                    <a:lumMod val="10000"/>
                  </a:schemeClr>
                </a:solidFill>
              </a:rPr>
              <a:t>For Central Stations</a:t>
            </a:r>
          </a:p>
        </p:txBody>
      </p:sp>
      <p:pic>
        <p:nvPicPr>
          <p:cNvPr id="4" name="Graphic 4" descr="Gears with solid fill">
            <a:extLst>
              <a:ext uri="{FF2B5EF4-FFF2-40B4-BE49-F238E27FC236}">
                <a16:creationId xmlns:a16="http://schemas.microsoft.com/office/drawing/2014/main" id="{2C3D08A2-5DEF-40AB-A02F-5E8B7BBCDA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420000">
            <a:off x="4769126" y="4143790"/>
            <a:ext cx="2653747" cy="2653747"/>
          </a:xfrm>
          <a:prstGeom prst="rect">
            <a:avLst/>
          </a:prstGeom>
        </p:spPr>
      </p:pic>
    </p:spTree>
    <p:extLst>
      <p:ext uri="{BB962C8B-B14F-4D97-AF65-F5344CB8AC3E}">
        <p14:creationId xmlns:p14="http://schemas.microsoft.com/office/powerpoint/2010/main" val="3946057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A919-8EEA-4643-BF34-FD8158BB4983}"/>
              </a:ext>
            </a:extLst>
          </p:cNvPr>
          <p:cNvSpPr>
            <a:spLocks noGrp="1"/>
          </p:cNvSpPr>
          <p:nvPr>
            <p:ph type="title"/>
          </p:nvPr>
        </p:nvSpPr>
        <p:spPr/>
        <p:txBody>
          <a:bodyPr/>
          <a:lstStyle/>
          <a:p>
            <a:r>
              <a:rPr lang="en-US">
                <a:latin typeface="Franklin Gothic Heavy"/>
                <a:cs typeface="Arial"/>
              </a:rPr>
              <a:t>Partner Agreement</a:t>
            </a:r>
            <a:endParaRPr lang="en-US">
              <a:latin typeface="Franklin Gothic Heavy"/>
            </a:endParaRPr>
          </a:p>
        </p:txBody>
      </p:sp>
      <p:sp>
        <p:nvSpPr>
          <p:cNvPr id="3" name="Content Placeholder 2">
            <a:extLst>
              <a:ext uri="{FF2B5EF4-FFF2-40B4-BE49-F238E27FC236}">
                <a16:creationId xmlns:a16="http://schemas.microsoft.com/office/drawing/2014/main" id="{B5666D69-6912-460B-8E85-BF7804ED9A92}"/>
              </a:ext>
            </a:extLst>
          </p:cNvPr>
          <p:cNvSpPr>
            <a:spLocks noGrp="1"/>
          </p:cNvSpPr>
          <p:nvPr>
            <p:ph idx="1"/>
          </p:nvPr>
        </p:nvSpPr>
        <p:spPr>
          <a:xfrm>
            <a:off x="714632" y="2670993"/>
            <a:ext cx="5955825" cy="3252531"/>
          </a:xfrm>
        </p:spPr>
        <p:txBody>
          <a:bodyPr vert="horz" lIns="91440" tIns="45720" rIns="91440" bIns="45720" rtlCol="0" anchor="t">
            <a:normAutofit/>
          </a:bodyPr>
          <a:lstStyle/>
          <a:p>
            <a:pPr>
              <a:lnSpc>
                <a:spcPct val="110000"/>
              </a:lnSpc>
              <a:spcBef>
                <a:spcPts val="600"/>
              </a:spcBef>
            </a:pPr>
            <a:r>
              <a:rPr lang="en-US" sz="1800">
                <a:latin typeface="Franklin Gothic Book"/>
                <a:cs typeface="Arial"/>
              </a:rPr>
              <a:t>Please see details of individual CS referral agreement</a:t>
            </a:r>
            <a:endParaRPr lang="en-US">
              <a:latin typeface="Franklin Gothic Book"/>
            </a:endParaRPr>
          </a:p>
          <a:p>
            <a:pPr algn="just">
              <a:lnSpc>
                <a:spcPct val="110000"/>
              </a:lnSpc>
              <a:spcBef>
                <a:spcPts val="600"/>
              </a:spcBef>
            </a:pPr>
            <a:r>
              <a:rPr lang="en-US" sz="1800">
                <a:latin typeface="Franklin Gothic Book"/>
                <a:cs typeface="Arial"/>
              </a:rPr>
              <a:t>Host webinars permitting Company to co-host </a:t>
            </a:r>
          </a:p>
          <a:p>
            <a:pPr algn="just">
              <a:lnSpc>
                <a:spcPct val="110000"/>
              </a:lnSpc>
              <a:spcBef>
                <a:spcPts val="600"/>
              </a:spcBef>
            </a:pPr>
            <a:r>
              <a:rPr lang="en-US" sz="1800">
                <a:latin typeface="Franklin Gothic Book"/>
                <a:cs typeface="Arial"/>
              </a:rPr>
              <a:t>Include marketing materials in Partner newsletters or other mass communications, by electronic or physical delivery to Partner Customers</a:t>
            </a:r>
          </a:p>
          <a:p>
            <a:pPr>
              <a:lnSpc>
                <a:spcPct val="110000"/>
              </a:lnSpc>
              <a:spcBef>
                <a:spcPts val="600"/>
              </a:spcBef>
            </a:pPr>
            <a:r>
              <a:rPr lang="en-US" sz="1800">
                <a:latin typeface="Franklin Gothic Book"/>
                <a:cs typeface="Arial"/>
              </a:rPr>
              <a:t>Invite Company to attend Partner hosted events </a:t>
            </a:r>
          </a:p>
        </p:txBody>
      </p:sp>
      <p:pic>
        <p:nvPicPr>
          <p:cNvPr id="4" name="Graphic 4" descr="Comment Like with solid fill">
            <a:extLst>
              <a:ext uri="{FF2B5EF4-FFF2-40B4-BE49-F238E27FC236}">
                <a16:creationId xmlns:a16="http://schemas.microsoft.com/office/drawing/2014/main" id="{098F6730-7FB9-4E6F-B603-D8F6F683C3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73816" y="1439650"/>
            <a:ext cx="4801822" cy="4818121"/>
          </a:xfrm>
          <a:prstGeom prst="rect">
            <a:avLst/>
          </a:prstGeom>
        </p:spPr>
      </p:pic>
    </p:spTree>
    <p:extLst>
      <p:ext uri="{BB962C8B-B14F-4D97-AF65-F5344CB8AC3E}">
        <p14:creationId xmlns:p14="http://schemas.microsoft.com/office/powerpoint/2010/main" val="2632064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D0B31-FE31-469A-B525-82D65E941C08}"/>
              </a:ext>
            </a:extLst>
          </p:cNvPr>
          <p:cNvSpPr>
            <a:spLocks noGrp="1"/>
          </p:cNvSpPr>
          <p:nvPr>
            <p:ph type="title"/>
          </p:nvPr>
        </p:nvSpPr>
        <p:spPr/>
        <p:txBody>
          <a:bodyPr/>
          <a:lstStyle/>
          <a:p>
            <a:r>
              <a:rPr lang="en-US">
                <a:latin typeface="Franklin Gothic Heavy"/>
                <a:cs typeface="Arial"/>
              </a:rPr>
              <a:t>SALES PLAYBOOK</a:t>
            </a:r>
          </a:p>
        </p:txBody>
      </p:sp>
      <p:pic>
        <p:nvPicPr>
          <p:cNvPr id="3" name="Graphic 5" descr="Register with solid fill">
            <a:extLst>
              <a:ext uri="{FF2B5EF4-FFF2-40B4-BE49-F238E27FC236}">
                <a16:creationId xmlns:a16="http://schemas.microsoft.com/office/drawing/2014/main" id="{97080283-3BB8-4709-8B63-0A672D17F3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26387" y="689942"/>
            <a:ext cx="2583346" cy="2583346"/>
          </a:xfrm>
          <a:prstGeom prst="rect">
            <a:avLst/>
          </a:prstGeom>
        </p:spPr>
      </p:pic>
    </p:spTree>
    <p:extLst>
      <p:ext uri="{BB962C8B-B14F-4D97-AF65-F5344CB8AC3E}">
        <p14:creationId xmlns:p14="http://schemas.microsoft.com/office/powerpoint/2010/main" val="214811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83A8F8-EEF7-4B2E-8608-F7F7BA9253C9}"/>
              </a:ext>
            </a:extLst>
          </p:cNvPr>
          <p:cNvSpPr>
            <a:spLocks noGrp="1"/>
          </p:cNvSpPr>
          <p:nvPr>
            <p:ph type="title"/>
          </p:nvPr>
        </p:nvSpPr>
        <p:spPr>
          <a:xfrm>
            <a:off x="687294" y="1556351"/>
            <a:ext cx="10042000" cy="954160"/>
          </a:xfrm>
        </p:spPr>
        <p:txBody>
          <a:bodyPr>
            <a:normAutofit/>
          </a:bodyPr>
          <a:lstStyle/>
          <a:p>
            <a:r>
              <a:rPr lang="en-US" sz="3000">
                <a:latin typeface="Franklin Gothic Heavy"/>
                <a:cs typeface="Arial"/>
              </a:rPr>
              <a:t>Questions to ask your dealers to qualify an </a:t>
            </a:r>
            <a:r>
              <a:rPr lang="en-US" sz="3000" err="1">
                <a:latin typeface="Franklin Gothic Heavy"/>
                <a:cs typeface="Arial"/>
              </a:rPr>
              <a:t>AlarmBiller</a:t>
            </a:r>
            <a:r>
              <a:rPr lang="en-US" sz="3000">
                <a:latin typeface="Franklin Gothic Heavy"/>
                <a:cs typeface="Arial"/>
              </a:rPr>
              <a:t> opportunity</a:t>
            </a:r>
            <a:r>
              <a:rPr lang="en-US" sz="3000" b="0">
                <a:latin typeface="Franklin Gothic Heavy"/>
                <a:cs typeface="Arial"/>
              </a:rPr>
              <a:t> </a:t>
            </a:r>
            <a:endParaRPr lang="en-US" sz="3000">
              <a:latin typeface="Franklin Gothic Heavy"/>
              <a:cs typeface="Arial"/>
            </a:endParaRPr>
          </a:p>
        </p:txBody>
      </p:sp>
      <p:sp>
        <p:nvSpPr>
          <p:cNvPr id="5" name="Content Placeholder 4">
            <a:extLst>
              <a:ext uri="{FF2B5EF4-FFF2-40B4-BE49-F238E27FC236}">
                <a16:creationId xmlns:a16="http://schemas.microsoft.com/office/drawing/2014/main" id="{C3BE2B9A-D6BF-44B4-B1A3-AD2BEAAD57BC}"/>
              </a:ext>
            </a:extLst>
          </p:cNvPr>
          <p:cNvSpPr>
            <a:spLocks noGrp="1"/>
          </p:cNvSpPr>
          <p:nvPr>
            <p:ph idx="1"/>
          </p:nvPr>
        </p:nvSpPr>
        <p:spPr>
          <a:xfrm>
            <a:off x="637481" y="2566480"/>
            <a:ext cx="7394254" cy="3725215"/>
          </a:xfrm>
        </p:spPr>
        <p:txBody>
          <a:bodyPr vert="horz" lIns="91440" tIns="45720" rIns="91440" bIns="45720" rtlCol="0" anchor="t">
            <a:noAutofit/>
          </a:bodyPr>
          <a:lstStyle/>
          <a:p>
            <a:pPr fontAlgn="base">
              <a:lnSpc>
                <a:spcPct val="100000"/>
              </a:lnSpc>
              <a:spcBef>
                <a:spcPts val="600"/>
              </a:spcBef>
            </a:pPr>
            <a:r>
              <a:rPr lang="en-US" sz="1600">
                <a:latin typeface="Franklin Gothic Book"/>
                <a:cs typeface="Arial"/>
              </a:rPr>
              <a:t>What are you using for your back office automation, billing, and accounting today?  Are you happy with it?  Is it tailored for you as a security dealer or more of a generic solution like </a:t>
            </a:r>
            <a:r>
              <a:rPr lang="en-US" sz="1600" err="1">
                <a:latin typeface="Franklin Gothic Book"/>
                <a:cs typeface="Arial"/>
              </a:rPr>
              <a:t>quickbooks</a:t>
            </a:r>
            <a:r>
              <a:rPr lang="en-US" sz="1600">
                <a:latin typeface="Franklin Gothic Book"/>
                <a:cs typeface="Arial"/>
              </a:rPr>
              <a:t>? </a:t>
            </a:r>
            <a:endParaRPr lang="en-US"/>
          </a:p>
          <a:p>
            <a:pPr marL="0" indent="0">
              <a:lnSpc>
                <a:spcPct val="100000"/>
              </a:lnSpc>
              <a:spcBef>
                <a:spcPts val="600"/>
              </a:spcBef>
              <a:buNone/>
            </a:pPr>
            <a:endParaRPr lang="en-US" sz="1600">
              <a:latin typeface="Franklin Gothic Book"/>
              <a:cs typeface="Arial"/>
            </a:endParaRPr>
          </a:p>
          <a:p>
            <a:pPr fontAlgn="base">
              <a:lnSpc>
                <a:spcPct val="100000"/>
              </a:lnSpc>
              <a:spcBef>
                <a:spcPts val="600"/>
              </a:spcBef>
            </a:pPr>
            <a:r>
              <a:rPr lang="en-US" sz="1600">
                <a:latin typeface="Franklin Gothic Book"/>
                <a:cs typeface="Arial"/>
              </a:rPr>
              <a:t>Are you still using a lot of paper invoicing, paper contracts, paper proposals? </a:t>
            </a:r>
          </a:p>
          <a:p>
            <a:pPr marL="0" indent="0">
              <a:lnSpc>
                <a:spcPct val="100000"/>
              </a:lnSpc>
              <a:spcBef>
                <a:spcPts val="600"/>
              </a:spcBef>
              <a:buNone/>
            </a:pPr>
            <a:endParaRPr lang="en-US" sz="1600">
              <a:latin typeface="Franklin Gothic Book"/>
              <a:cs typeface="Arial"/>
            </a:endParaRPr>
          </a:p>
          <a:p>
            <a:pPr fontAlgn="base">
              <a:lnSpc>
                <a:spcPct val="100000"/>
              </a:lnSpc>
              <a:spcBef>
                <a:spcPts val="600"/>
              </a:spcBef>
            </a:pPr>
            <a:r>
              <a:rPr lang="en-US" sz="1600">
                <a:latin typeface="Franklin Gothic Book"/>
                <a:cs typeface="Arial"/>
              </a:rPr>
              <a:t>Would a solution that combines back office automation, billing as well as accounting AND integrates with our alarm automation here at the central station be of interest? </a:t>
            </a:r>
          </a:p>
          <a:p>
            <a:pPr marL="0" indent="0">
              <a:lnSpc>
                <a:spcPct val="100000"/>
              </a:lnSpc>
              <a:spcBef>
                <a:spcPts val="600"/>
              </a:spcBef>
              <a:buNone/>
            </a:pPr>
            <a:endParaRPr lang="en-US" sz="1600">
              <a:latin typeface="Franklin Gothic Book"/>
              <a:cs typeface="Arial"/>
            </a:endParaRPr>
          </a:p>
          <a:p>
            <a:pPr fontAlgn="base">
              <a:lnSpc>
                <a:spcPct val="100000"/>
              </a:lnSpc>
              <a:spcBef>
                <a:spcPts val="600"/>
              </a:spcBef>
            </a:pPr>
            <a:r>
              <a:rPr lang="en-US" sz="1600">
                <a:latin typeface="Franklin Gothic Book"/>
                <a:cs typeface="Arial"/>
              </a:rPr>
              <a:t>Are you aware of how </a:t>
            </a:r>
            <a:r>
              <a:rPr lang="en-US" sz="1600" err="1">
                <a:latin typeface="Franklin Gothic Book"/>
                <a:cs typeface="Arial"/>
              </a:rPr>
              <a:t>AlarmBiller</a:t>
            </a:r>
            <a:r>
              <a:rPr lang="en-US" sz="1600">
                <a:latin typeface="Franklin Gothic Book"/>
                <a:cs typeface="Arial"/>
              </a:rPr>
              <a:t> integrates with Stages (our alarm automation solution here at the central station)?  </a:t>
            </a:r>
          </a:p>
          <a:p>
            <a:pPr fontAlgn="base">
              <a:lnSpc>
                <a:spcPct val="100000"/>
              </a:lnSpc>
              <a:spcBef>
                <a:spcPts val="600"/>
              </a:spcBef>
            </a:pPr>
            <a:endParaRPr lang="en-US" sz="1600">
              <a:latin typeface="Franklin Gothic Book"/>
            </a:endParaRPr>
          </a:p>
        </p:txBody>
      </p:sp>
      <p:pic>
        <p:nvPicPr>
          <p:cNvPr id="2" name="Graphic 2" descr="Help with solid fill">
            <a:extLst>
              <a:ext uri="{FF2B5EF4-FFF2-40B4-BE49-F238E27FC236}">
                <a16:creationId xmlns:a16="http://schemas.microsoft.com/office/drawing/2014/main" id="{6C94E4D6-D7DB-4C43-9EE7-D430A4CC86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86255" y="1712666"/>
            <a:ext cx="4210966" cy="4223191"/>
          </a:xfrm>
          <a:prstGeom prst="rect">
            <a:avLst/>
          </a:prstGeom>
        </p:spPr>
      </p:pic>
    </p:spTree>
    <p:extLst>
      <p:ext uri="{BB962C8B-B14F-4D97-AF65-F5344CB8AC3E}">
        <p14:creationId xmlns:p14="http://schemas.microsoft.com/office/powerpoint/2010/main" val="4265776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3BE2B9A-D6BF-44B4-B1A3-AD2BEAAD57BC}"/>
              </a:ext>
            </a:extLst>
          </p:cNvPr>
          <p:cNvSpPr>
            <a:spLocks noGrp="1"/>
          </p:cNvSpPr>
          <p:nvPr>
            <p:ph idx="1"/>
          </p:nvPr>
        </p:nvSpPr>
        <p:spPr>
          <a:xfrm>
            <a:off x="769250" y="2285354"/>
            <a:ext cx="7581320" cy="4655693"/>
          </a:xfrm>
        </p:spPr>
        <p:txBody>
          <a:bodyPr vert="horz" lIns="91440" tIns="45720" rIns="91440" bIns="45720" rtlCol="0" anchor="t">
            <a:noAutofit/>
          </a:bodyPr>
          <a:lstStyle/>
          <a:p>
            <a:pPr marL="0" indent="0">
              <a:lnSpc>
                <a:spcPct val="100000"/>
              </a:lnSpc>
              <a:spcBef>
                <a:spcPts val="600"/>
              </a:spcBef>
              <a:buNone/>
            </a:pPr>
            <a:r>
              <a:rPr lang="en-US" sz="1200" b="1">
                <a:solidFill>
                  <a:srgbClr val="D02130"/>
                </a:solidFill>
                <a:latin typeface="Franklin Gothic Book"/>
                <a:cs typeface="Arial"/>
              </a:rPr>
              <a:t>WHAT IS ALARMBILLER?</a:t>
            </a:r>
          </a:p>
          <a:p>
            <a:pPr marL="0" indent="0">
              <a:lnSpc>
                <a:spcPct val="100000"/>
              </a:lnSpc>
              <a:spcBef>
                <a:spcPts val="600"/>
              </a:spcBef>
              <a:buNone/>
            </a:pPr>
            <a:r>
              <a:rPr lang="en-US" sz="1200" err="1">
                <a:latin typeface="Franklin Gothic Book"/>
                <a:cs typeface="Arial"/>
              </a:rPr>
              <a:t>AlarmBiller</a:t>
            </a:r>
            <a:r>
              <a:rPr lang="en-US" sz="1200">
                <a:latin typeface="Franklin Gothic Book"/>
                <a:cs typeface="Arial"/>
              </a:rPr>
              <a:t> is a web application to run and operate your business. </a:t>
            </a:r>
            <a:r>
              <a:rPr lang="en-US" sz="1200" err="1">
                <a:latin typeface="Franklin Gothic Book"/>
                <a:cs typeface="Arial"/>
              </a:rPr>
              <a:t>AlarmBiller</a:t>
            </a:r>
            <a:r>
              <a:rPr lang="en-US" sz="1200">
                <a:latin typeface="Franklin Gothic Book"/>
                <a:cs typeface="Arial"/>
              </a:rPr>
              <a:t> provides you with all the functionality to manage your customer base, including billing, recurring billing, work order management, inventory, payment processing, credit card and </a:t>
            </a:r>
            <a:r>
              <a:rPr lang="en-US" sz="1200" err="1">
                <a:latin typeface="Franklin Gothic Book"/>
                <a:cs typeface="Arial"/>
              </a:rPr>
              <a:t>eCheck</a:t>
            </a:r>
            <a:r>
              <a:rPr lang="en-US" sz="1200">
                <a:latin typeface="Franklin Gothic Book"/>
                <a:cs typeface="Arial"/>
              </a:rPr>
              <a:t> processing.</a:t>
            </a:r>
          </a:p>
          <a:p>
            <a:pPr marL="0" indent="0">
              <a:lnSpc>
                <a:spcPct val="100000"/>
              </a:lnSpc>
              <a:spcBef>
                <a:spcPts val="600"/>
              </a:spcBef>
              <a:buNone/>
            </a:pPr>
            <a:endParaRPr lang="en-US" sz="1200">
              <a:latin typeface="Franklin Gothic Book"/>
            </a:endParaRPr>
          </a:p>
          <a:p>
            <a:pPr marL="0" indent="0">
              <a:lnSpc>
                <a:spcPct val="100000"/>
              </a:lnSpc>
              <a:spcBef>
                <a:spcPts val="600"/>
              </a:spcBef>
              <a:buNone/>
            </a:pPr>
            <a:r>
              <a:rPr lang="en-US" sz="1200" b="1">
                <a:solidFill>
                  <a:srgbClr val="D02130"/>
                </a:solidFill>
                <a:latin typeface="Franklin Gothic Book"/>
                <a:cs typeface="Arial"/>
              </a:rPr>
              <a:t>IS ALARMBILLER JUST A BILLING APPLICATION?</a:t>
            </a:r>
          </a:p>
          <a:p>
            <a:pPr marL="0" indent="0">
              <a:lnSpc>
                <a:spcPct val="100000"/>
              </a:lnSpc>
              <a:spcBef>
                <a:spcPts val="600"/>
              </a:spcBef>
              <a:buNone/>
            </a:pPr>
            <a:r>
              <a:rPr lang="en-US" sz="1200">
                <a:latin typeface="Franklin Gothic Book"/>
                <a:cs typeface="Arial"/>
              </a:rPr>
              <a:t>No, </a:t>
            </a:r>
            <a:r>
              <a:rPr lang="en-US" sz="1200" err="1">
                <a:latin typeface="Franklin Gothic Book"/>
                <a:cs typeface="Arial"/>
              </a:rPr>
              <a:t>AlarmBiller</a:t>
            </a:r>
            <a:r>
              <a:rPr lang="en-US" sz="1200">
                <a:latin typeface="Franklin Gothic Book"/>
                <a:cs typeface="Arial"/>
              </a:rPr>
              <a:t> is an all-in-on business management application specifically designed for the physical security space. It includes functionality such as accounting, inventory management, work order management, accounts payable, customer web portal and much more!</a:t>
            </a:r>
          </a:p>
          <a:p>
            <a:pPr marL="0" indent="0">
              <a:lnSpc>
                <a:spcPct val="100000"/>
              </a:lnSpc>
              <a:spcBef>
                <a:spcPts val="600"/>
              </a:spcBef>
              <a:buNone/>
            </a:pPr>
            <a:endParaRPr lang="en-US" sz="1200">
              <a:latin typeface="Franklin Gothic Book"/>
            </a:endParaRPr>
          </a:p>
          <a:p>
            <a:pPr marL="0" indent="0">
              <a:lnSpc>
                <a:spcPct val="100000"/>
              </a:lnSpc>
              <a:spcBef>
                <a:spcPts val="600"/>
              </a:spcBef>
              <a:buNone/>
            </a:pPr>
            <a:r>
              <a:rPr lang="en-US" sz="1200" b="1">
                <a:solidFill>
                  <a:srgbClr val="D02130"/>
                </a:solidFill>
                <a:latin typeface="Franklin Gothic Book"/>
                <a:cs typeface="Arial"/>
              </a:rPr>
              <a:t>WHAT IS MEANT BY "USER"?</a:t>
            </a:r>
          </a:p>
          <a:p>
            <a:pPr marL="0" indent="0">
              <a:lnSpc>
                <a:spcPct val="100000"/>
              </a:lnSpc>
              <a:spcBef>
                <a:spcPts val="600"/>
              </a:spcBef>
              <a:buNone/>
            </a:pPr>
            <a:r>
              <a:rPr lang="en-US" sz="1200">
                <a:latin typeface="Franklin Gothic Book"/>
                <a:cs typeface="Arial"/>
              </a:rPr>
              <a:t>A User is any person who uses your </a:t>
            </a:r>
            <a:r>
              <a:rPr lang="en-US" sz="1200" err="1">
                <a:latin typeface="Franklin Gothic Book"/>
                <a:cs typeface="Arial"/>
              </a:rPr>
              <a:t>AlarmBiller</a:t>
            </a:r>
            <a:r>
              <a:rPr lang="en-US" sz="1200">
                <a:latin typeface="Franklin Gothic Book"/>
                <a:cs typeface="Arial"/>
              </a:rPr>
              <a:t> software. Each of our Packages are 'right-sized' to include a specific set # of Users however you can optionally add Users beyond the number included. We have optional add-on modules that can be added to the core </a:t>
            </a:r>
            <a:r>
              <a:rPr lang="en-US" sz="1200" err="1">
                <a:latin typeface="Franklin Gothic Book"/>
                <a:cs typeface="Arial"/>
              </a:rPr>
              <a:t>AlarmBiller</a:t>
            </a:r>
            <a:r>
              <a:rPr lang="en-US" sz="1200">
                <a:latin typeface="Franklin Gothic Book"/>
                <a:cs typeface="Arial"/>
              </a:rPr>
              <a:t> software. </a:t>
            </a:r>
          </a:p>
          <a:p>
            <a:pPr marL="0" indent="0">
              <a:lnSpc>
                <a:spcPct val="100000"/>
              </a:lnSpc>
              <a:spcBef>
                <a:spcPts val="600"/>
              </a:spcBef>
              <a:buNone/>
            </a:pPr>
            <a:endParaRPr lang="en-US" sz="1200">
              <a:latin typeface="Franklin Gothic Book"/>
            </a:endParaRPr>
          </a:p>
          <a:p>
            <a:pPr marL="0" indent="0">
              <a:lnSpc>
                <a:spcPct val="100000"/>
              </a:lnSpc>
              <a:spcBef>
                <a:spcPts val="600"/>
              </a:spcBef>
              <a:buNone/>
            </a:pPr>
            <a:r>
              <a:rPr lang="en-US" sz="1200" b="1">
                <a:solidFill>
                  <a:srgbClr val="D02130"/>
                </a:solidFill>
                <a:latin typeface="Franklin Gothic Book"/>
                <a:cs typeface="Arial"/>
              </a:rPr>
              <a:t>DO I NEED TO BUY THE BOLD SUCCESS LAUNCHPROGRAM?</a:t>
            </a:r>
          </a:p>
          <a:p>
            <a:pPr marL="0" indent="0">
              <a:lnSpc>
                <a:spcPct val="100000"/>
              </a:lnSpc>
              <a:spcBef>
                <a:spcPts val="600"/>
              </a:spcBef>
              <a:buNone/>
            </a:pPr>
            <a:r>
              <a:rPr lang="en-US" sz="1200">
                <a:latin typeface="Franklin Gothic Book"/>
                <a:cs typeface="Arial"/>
              </a:rPr>
              <a:t>Yes. All new </a:t>
            </a:r>
            <a:r>
              <a:rPr lang="en-US" sz="1200" err="1">
                <a:latin typeface="Franklin Gothic Book"/>
                <a:cs typeface="Arial"/>
              </a:rPr>
              <a:t>AlarmBiller</a:t>
            </a:r>
            <a:r>
              <a:rPr lang="en-US" sz="1200">
                <a:latin typeface="Franklin Gothic Book"/>
                <a:cs typeface="Arial"/>
              </a:rPr>
              <a:t> customers purchase BOLD SUCCESS LAUNCH PACK to ensure they get started on the right track. </a:t>
            </a:r>
            <a:r>
              <a:rPr lang="en-US" sz="1200" err="1">
                <a:latin typeface="Franklin Gothic Book"/>
                <a:cs typeface="Arial"/>
              </a:rPr>
              <a:t>AlarmBiller</a:t>
            </a:r>
            <a:r>
              <a:rPr lang="en-US" sz="1200">
                <a:latin typeface="Franklin Gothic Book"/>
                <a:cs typeface="Arial"/>
              </a:rPr>
              <a:t> is much more than just an out of the box software package; it’s about transforming your security business to be more efficient, customer-centric, and profitable. </a:t>
            </a:r>
            <a:endParaRPr lang="en-US" sz="1200">
              <a:latin typeface="Franklin Gothic Book"/>
            </a:endParaRPr>
          </a:p>
        </p:txBody>
      </p:sp>
      <p:sp>
        <p:nvSpPr>
          <p:cNvPr id="7" name="Title 3">
            <a:extLst>
              <a:ext uri="{FF2B5EF4-FFF2-40B4-BE49-F238E27FC236}">
                <a16:creationId xmlns:a16="http://schemas.microsoft.com/office/drawing/2014/main" id="{CE64008A-AD12-4DF6-8D12-B10BCC6D2FDC}"/>
              </a:ext>
            </a:extLst>
          </p:cNvPr>
          <p:cNvSpPr txBox="1">
            <a:spLocks/>
          </p:cNvSpPr>
          <p:nvPr/>
        </p:nvSpPr>
        <p:spPr>
          <a:xfrm>
            <a:off x="732569" y="1331898"/>
            <a:ext cx="10515600" cy="954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lumMod val="10000"/>
                  </a:schemeClr>
                </a:solidFill>
                <a:latin typeface="Arial Black" panose="020B0A04020102020204" pitchFamily="34" charset="0"/>
                <a:ea typeface="+mj-ea"/>
                <a:cs typeface="Arial" panose="020B0604020202020204" pitchFamily="34" charset="0"/>
              </a:defRPr>
            </a:lvl1pPr>
          </a:lstStyle>
          <a:p>
            <a:r>
              <a:rPr lang="en-US" err="1">
                <a:latin typeface="Franklin Gothic Heavy"/>
                <a:cs typeface="Arial"/>
              </a:rPr>
              <a:t>AlarmBiller</a:t>
            </a:r>
            <a:r>
              <a:rPr lang="en-US">
                <a:latin typeface="Franklin Gothic Heavy"/>
                <a:cs typeface="Arial"/>
              </a:rPr>
              <a:t> FAQ’s</a:t>
            </a:r>
          </a:p>
        </p:txBody>
      </p:sp>
      <p:pic>
        <p:nvPicPr>
          <p:cNvPr id="9" name="Graphic 8" descr="Questions with solid fill">
            <a:extLst>
              <a:ext uri="{FF2B5EF4-FFF2-40B4-BE49-F238E27FC236}">
                <a16:creationId xmlns:a16="http://schemas.microsoft.com/office/drawing/2014/main" id="{9899F9C5-AE82-451B-BDF2-126F302BD8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08535" y="522008"/>
            <a:ext cx="3376151" cy="3384367"/>
          </a:xfrm>
          <a:prstGeom prst="rect">
            <a:avLst/>
          </a:prstGeom>
        </p:spPr>
      </p:pic>
    </p:spTree>
    <p:extLst>
      <p:ext uri="{BB962C8B-B14F-4D97-AF65-F5344CB8AC3E}">
        <p14:creationId xmlns:p14="http://schemas.microsoft.com/office/powerpoint/2010/main" val="58243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83A8F8-EEF7-4B2E-8608-F7F7BA9253C9}"/>
              </a:ext>
            </a:extLst>
          </p:cNvPr>
          <p:cNvSpPr>
            <a:spLocks noGrp="1"/>
          </p:cNvSpPr>
          <p:nvPr>
            <p:ph type="title"/>
          </p:nvPr>
        </p:nvSpPr>
        <p:spPr>
          <a:xfrm>
            <a:off x="728361" y="1443514"/>
            <a:ext cx="10515600" cy="954160"/>
          </a:xfrm>
        </p:spPr>
        <p:txBody>
          <a:bodyPr/>
          <a:lstStyle/>
          <a:p>
            <a:r>
              <a:rPr lang="en-US" err="1">
                <a:latin typeface="Franklin Gothic Heavy"/>
                <a:cs typeface="Arial"/>
              </a:rPr>
              <a:t>AlarmBiller</a:t>
            </a:r>
            <a:r>
              <a:rPr lang="en-US">
                <a:latin typeface="Franklin Gothic Heavy"/>
                <a:cs typeface="Arial"/>
              </a:rPr>
              <a:t> FAQ’s</a:t>
            </a:r>
          </a:p>
        </p:txBody>
      </p:sp>
      <p:sp>
        <p:nvSpPr>
          <p:cNvPr id="5" name="Content Placeholder 4">
            <a:extLst>
              <a:ext uri="{FF2B5EF4-FFF2-40B4-BE49-F238E27FC236}">
                <a16:creationId xmlns:a16="http://schemas.microsoft.com/office/drawing/2014/main" id="{C3BE2B9A-D6BF-44B4-B1A3-AD2BEAAD57BC}"/>
              </a:ext>
            </a:extLst>
          </p:cNvPr>
          <p:cNvSpPr>
            <a:spLocks noGrp="1"/>
          </p:cNvSpPr>
          <p:nvPr>
            <p:ph idx="1"/>
          </p:nvPr>
        </p:nvSpPr>
        <p:spPr>
          <a:xfrm>
            <a:off x="728700" y="2540520"/>
            <a:ext cx="7578639" cy="3425084"/>
          </a:xfrm>
        </p:spPr>
        <p:txBody>
          <a:bodyPr vert="horz" lIns="91440" tIns="45720" rIns="91440" bIns="45720" rtlCol="0" anchor="t">
            <a:noAutofit/>
          </a:bodyPr>
          <a:lstStyle/>
          <a:p>
            <a:pPr marL="0" indent="0">
              <a:lnSpc>
                <a:spcPct val="100000"/>
              </a:lnSpc>
              <a:spcBef>
                <a:spcPts val="600"/>
              </a:spcBef>
              <a:buNone/>
            </a:pPr>
            <a:r>
              <a:rPr lang="en-US" sz="1200" b="1">
                <a:solidFill>
                  <a:srgbClr val="D02130"/>
                </a:solidFill>
                <a:latin typeface="Franklin Gothic Heavy"/>
                <a:cs typeface="Arial"/>
              </a:rPr>
              <a:t>ARE THERE ANY SEPARATE ADD-ON FEES?</a:t>
            </a:r>
          </a:p>
          <a:p>
            <a:pPr marL="0" indent="0">
              <a:lnSpc>
                <a:spcPct val="100000"/>
              </a:lnSpc>
              <a:spcBef>
                <a:spcPts val="600"/>
              </a:spcBef>
              <a:buNone/>
            </a:pPr>
            <a:r>
              <a:rPr lang="en-US" sz="1200">
                <a:latin typeface="Franklin Gothic Book"/>
                <a:cs typeface="Arial"/>
              </a:rPr>
              <a:t>Yes. </a:t>
            </a:r>
            <a:r>
              <a:rPr lang="en-US" sz="1200" err="1">
                <a:latin typeface="Franklin Gothic Book"/>
                <a:cs typeface="Arial"/>
              </a:rPr>
              <a:t>AlarmBiller</a:t>
            </a:r>
            <a:r>
              <a:rPr lang="en-US" sz="1200">
                <a:latin typeface="Franklin Gothic Book"/>
                <a:cs typeface="Arial"/>
              </a:rPr>
              <a:t> customers can optionally add additional features like; Mobile APP, Time &amp; Attendance, </a:t>
            </a:r>
            <a:r>
              <a:rPr lang="en-US" sz="1200" err="1">
                <a:latin typeface="Franklin Gothic Book"/>
                <a:cs typeface="Arial"/>
              </a:rPr>
              <a:t>SalesAutomation</a:t>
            </a:r>
            <a:r>
              <a:rPr lang="en-US" sz="1200">
                <a:latin typeface="Franklin Gothic Book"/>
                <a:cs typeface="Arial"/>
              </a:rPr>
              <a:t> CRM and </a:t>
            </a:r>
            <a:r>
              <a:rPr lang="en-US" sz="1200" err="1">
                <a:latin typeface="Franklin Gothic Book"/>
                <a:cs typeface="Arial"/>
              </a:rPr>
              <a:t>eForms</a:t>
            </a:r>
            <a:r>
              <a:rPr lang="en-US" sz="1200">
                <a:latin typeface="Franklin Gothic Book"/>
                <a:cs typeface="Arial"/>
              </a:rPr>
              <a:t>. See ‘Additional Features’ for monthly costs per application or consider discussing your specific needs with one of our </a:t>
            </a:r>
            <a:r>
              <a:rPr lang="en-US" sz="1200" err="1">
                <a:latin typeface="Franklin Gothic Book"/>
                <a:cs typeface="Arial"/>
              </a:rPr>
              <a:t>AlarmBiller</a:t>
            </a:r>
            <a:r>
              <a:rPr lang="en-US" sz="1200">
                <a:latin typeface="Franklin Gothic Book"/>
                <a:cs typeface="Arial"/>
              </a:rPr>
              <a:t> reps.</a:t>
            </a:r>
          </a:p>
          <a:p>
            <a:pPr marL="0" indent="0">
              <a:lnSpc>
                <a:spcPct val="100000"/>
              </a:lnSpc>
              <a:spcBef>
                <a:spcPts val="600"/>
              </a:spcBef>
              <a:buNone/>
            </a:pPr>
            <a:endParaRPr lang="en-US" sz="1200">
              <a:latin typeface="Franklin Gothic Book"/>
              <a:cs typeface="Arial"/>
            </a:endParaRPr>
          </a:p>
          <a:p>
            <a:pPr marL="0" indent="0">
              <a:lnSpc>
                <a:spcPct val="100000"/>
              </a:lnSpc>
              <a:spcBef>
                <a:spcPts val="600"/>
              </a:spcBef>
              <a:buNone/>
            </a:pPr>
            <a:r>
              <a:rPr lang="en-US" sz="1200" b="1">
                <a:solidFill>
                  <a:srgbClr val="D02130"/>
                </a:solidFill>
                <a:latin typeface="Franklin Gothic Book"/>
                <a:cs typeface="Arial"/>
              </a:rPr>
              <a:t>DO I NEED TO PAY FOR A YEAR UPFRONT?</a:t>
            </a:r>
          </a:p>
          <a:p>
            <a:pPr marL="0" indent="0">
              <a:lnSpc>
                <a:spcPct val="100000"/>
              </a:lnSpc>
              <a:spcBef>
                <a:spcPts val="600"/>
              </a:spcBef>
              <a:buNone/>
            </a:pPr>
            <a:r>
              <a:rPr lang="en-US" sz="1200">
                <a:latin typeface="Franklin Gothic Book"/>
                <a:cs typeface="Arial"/>
              </a:rPr>
              <a:t>No. You are welcome to pay month-to-month, however, you'll receive a 10% discount off the monthly package rates when you pay annually.</a:t>
            </a:r>
          </a:p>
          <a:p>
            <a:pPr marL="0" indent="0">
              <a:lnSpc>
                <a:spcPct val="100000"/>
              </a:lnSpc>
              <a:spcBef>
                <a:spcPts val="600"/>
              </a:spcBef>
              <a:buNone/>
            </a:pPr>
            <a:endParaRPr lang="en-US" sz="1200">
              <a:latin typeface="Franklin Gothic Book"/>
            </a:endParaRPr>
          </a:p>
          <a:p>
            <a:pPr marL="0" indent="0">
              <a:lnSpc>
                <a:spcPct val="100000"/>
              </a:lnSpc>
              <a:spcBef>
                <a:spcPts val="600"/>
              </a:spcBef>
              <a:buNone/>
            </a:pPr>
            <a:r>
              <a:rPr lang="en-US" sz="1200" b="1">
                <a:solidFill>
                  <a:srgbClr val="D02130"/>
                </a:solidFill>
                <a:latin typeface="Franklin Gothic Book"/>
                <a:cs typeface="Arial"/>
              </a:rPr>
              <a:t>HOW DOES A FREE TRIAL WORK?</a:t>
            </a:r>
          </a:p>
          <a:p>
            <a:pPr marL="0" indent="0">
              <a:lnSpc>
                <a:spcPct val="100000"/>
              </a:lnSpc>
              <a:spcBef>
                <a:spcPts val="600"/>
              </a:spcBef>
              <a:buNone/>
            </a:pPr>
            <a:r>
              <a:rPr lang="en-US" sz="1200">
                <a:latin typeface="Franklin Gothic Book"/>
                <a:cs typeface="Arial"/>
              </a:rPr>
              <a:t>Your Free trial provides you with a full version of </a:t>
            </a:r>
            <a:r>
              <a:rPr lang="en-US" sz="1200" err="1">
                <a:latin typeface="Franklin Gothic Book"/>
                <a:cs typeface="Arial"/>
              </a:rPr>
              <a:t>AlarmBiller</a:t>
            </a:r>
            <a:r>
              <a:rPr lang="en-US" sz="1200">
                <a:latin typeface="Franklin Gothic Book"/>
                <a:cs typeface="Arial"/>
              </a:rPr>
              <a:t> and the only limitation will be an inability to process credit card payments. This requires applying for Merchant Services through </a:t>
            </a:r>
            <a:r>
              <a:rPr lang="en-US" sz="1200" err="1">
                <a:latin typeface="Franklin Gothic Book"/>
                <a:cs typeface="Arial"/>
              </a:rPr>
              <a:t>AlarmBiller</a:t>
            </a:r>
            <a:r>
              <a:rPr lang="en-US" sz="1200">
                <a:latin typeface="Franklin Gothic Book"/>
                <a:cs typeface="Arial"/>
              </a:rPr>
              <a:t>. </a:t>
            </a:r>
            <a:endParaRPr lang="en-US" sz="1200">
              <a:latin typeface="Franklin Gothic Book"/>
            </a:endParaRPr>
          </a:p>
          <a:p>
            <a:pPr marL="0" indent="0">
              <a:lnSpc>
                <a:spcPct val="100000"/>
              </a:lnSpc>
              <a:spcBef>
                <a:spcPts val="600"/>
              </a:spcBef>
              <a:buNone/>
            </a:pPr>
            <a:endParaRPr lang="en-US" sz="1200">
              <a:latin typeface="Franklin Gothic Book"/>
            </a:endParaRPr>
          </a:p>
          <a:p>
            <a:pPr marL="0" indent="0">
              <a:lnSpc>
                <a:spcPct val="100000"/>
              </a:lnSpc>
              <a:spcBef>
                <a:spcPts val="600"/>
              </a:spcBef>
              <a:buNone/>
            </a:pPr>
            <a:r>
              <a:rPr lang="en-US" sz="1200" b="1">
                <a:solidFill>
                  <a:srgbClr val="D02130"/>
                </a:solidFill>
                <a:latin typeface="Franklin Gothic Book"/>
                <a:cs typeface="Arial"/>
              </a:rPr>
              <a:t>WHAT DO I NEED TO GET STARTED?</a:t>
            </a:r>
          </a:p>
          <a:p>
            <a:pPr marL="0" indent="0">
              <a:lnSpc>
                <a:spcPct val="100000"/>
              </a:lnSpc>
              <a:spcBef>
                <a:spcPts val="600"/>
              </a:spcBef>
              <a:buNone/>
            </a:pPr>
            <a:r>
              <a:rPr lang="en-US" sz="1200">
                <a:latin typeface="Franklin Gothic Book"/>
                <a:cs typeface="Arial"/>
              </a:rPr>
              <a:t>Simply submit your information on our website or call (440) 247-1640. All new customers can use </a:t>
            </a:r>
            <a:r>
              <a:rPr lang="en-US" sz="1200" err="1">
                <a:latin typeface="Franklin Gothic Book"/>
                <a:cs typeface="Arial"/>
              </a:rPr>
              <a:t>AlarmBiller</a:t>
            </a:r>
            <a:r>
              <a:rPr lang="en-US" sz="1200">
                <a:latin typeface="Franklin Gothic Book"/>
                <a:cs typeface="Arial"/>
              </a:rPr>
              <a:t> for up to 14 days for no charge.</a:t>
            </a:r>
          </a:p>
        </p:txBody>
      </p:sp>
      <p:pic>
        <p:nvPicPr>
          <p:cNvPr id="2" name="Graphic 8" descr="Questions with solid fill">
            <a:extLst>
              <a:ext uri="{FF2B5EF4-FFF2-40B4-BE49-F238E27FC236}">
                <a16:creationId xmlns:a16="http://schemas.microsoft.com/office/drawing/2014/main" id="{22BEC5AE-75AB-4A08-8618-7C86E7E432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7938" y="567563"/>
            <a:ext cx="3343020" cy="3355378"/>
          </a:xfrm>
          <a:prstGeom prst="rect">
            <a:avLst/>
          </a:prstGeom>
        </p:spPr>
      </p:pic>
    </p:spTree>
    <p:extLst>
      <p:ext uri="{BB962C8B-B14F-4D97-AF65-F5344CB8AC3E}">
        <p14:creationId xmlns:p14="http://schemas.microsoft.com/office/powerpoint/2010/main" val="1370483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3BE2B9A-D6BF-44B4-B1A3-AD2BEAAD57BC}"/>
              </a:ext>
            </a:extLst>
          </p:cNvPr>
          <p:cNvSpPr>
            <a:spLocks noGrp="1"/>
          </p:cNvSpPr>
          <p:nvPr>
            <p:ph idx="1"/>
          </p:nvPr>
        </p:nvSpPr>
        <p:spPr>
          <a:xfrm>
            <a:off x="785748" y="2422350"/>
            <a:ext cx="9500959" cy="4174859"/>
          </a:xfrm>
        </p:spPr>
        <p:txBody>
          <a:bodyPr vert="horz" lIns="91440" tIns="45720" rIns="91440" bIns="45720" rtlCol="0" anchor="t">
            <a:noAutofit/>
          </a:bodyPr>
          <a:lstStyle/>
          <a:p>
            <a:pPr marL="0" indent="0">
              <a:lnSpc>
                <a:spcPct val="100000"/>
              </a:lnSpc>
              <a:spcBef>
                <a:spcPts val="600"/>
              </a:spcBef>
              <a:buNone/>
            </a:pPr>
            <a:r>
              <a:rPr lang="en-US" sz="1200" b="1">
                <a:solidFill>
                  <a:srgbClr val="D02130"/>
                </a:solidFill>
                <a:latin typeface="Franklin Gothic Book"/>
                <a:cs typeface="Arial"/>
              </a:rPr>
              <a:t>ARE THERE ANY SYSTEM REQUIREMENTS</a:t>
            </a:r>
            <a:r>
              <a:rPr lang="en-US" sz="1200">
                <a:solidFill>
                  <a:srgbClr val="D02130"/>
                </a:solidFill>
                <a:latin typeface="Franklin Gothic Book"/>
                <a:cs typeface="Arial"/>
              </a:rPr>
              <a:t>?</a:t>
            </a:r>
          </a:p>
          <a:p>
            <a:pPr marL="0" indent="0">
              <a:lnSpc>
                <a:spcPct val="100000"/>
              </a:lnSpc>
              <a:spcBef>
                <a:spcPts val="600"/>
              </a:spcBef>
              <a:buNone/>
            </a:pPr>
            <a:r>
              <a:rPr lang="en-US" sz="1200" err="1">
                <a:latin typeface="Franklin Gothic Book"/>
                <a:cs typeface="Arial"/>
              </a:rPr>
              <a:t>AlarmBiller</a:t>
            </a:r>
            <a:r>
              <a:rPr lang="en-US" sz="1200">
                <a:latin typeface="Franklin Gothic Book"/>
                <a:cs typeface="Arial"/>
              </a:rPr>
              <a:t> is an Web based application, so if you can get on the web, you can use </a:t>
            </a:r>
            <a:r>
              <a:rPr lang="en-US" sz="1200" err="1">
                <a:latin typeface="Franklin Gothic Book"/>
                <a:cs typeface="Arial"/>
              </a:rPr>
              <a:t>AlarmBiller</a:t>
            </a:r>
            <a:r>
              <a:rPr lang="en-US" sz="1200">
                <a:latin typeface="Franklin Gothic Book"/>
                <a:cs typeface="Arial"/>
              </a:rPr>
              <a:t>.</a:t>
            </a:r>
          </a:p>
          <a:p>
            <a:pPr marL="0" indent="0">
              <a:lnSpc>
                <a:spcPct val="100000"/>
              </a:lnSpc>
              <a:spcBef>
                <a:spcPts val="600"/>
              </a:spcBef>
              <a:buNone/>
            </a:pPr>
            <a:endParaRPr lang="en-US" sz="1200">
              <a:latin typeface="Franklin Gothic Book"/>
            </a:endParaRPr>
          </a:p>
          <a:p>
            <a:pPr marL="0" indent="0">
              <a:lnSpc>
                <a:spcPct val="100000"/>
              </a:lnSpc>
              <a:spcBef>
                <a:spcPts val="600"/>
              </a:spcBef>
              <a:buNone/>
            </a:pPr>
            <a:r>
              <a:rPr lang="en-US" sz="1200" b="1">
                <a:solidFill>
                  <a:srgbClr val="D02130"/>
                </a:solidFill>
                <a:latin typeface="Franklin Gothic Book"/>
                <a:cs typeface="Arial"/>
              </a:rPr>
              <a:t>WHAT FORMS OF PAYMENT ARE ACCEPTED?</a:t>
            </a:r>
          </a:p>
          <a:p>
            <a:pPr marL="0" indent="0">
              <a:lnSpc>
                <a:spcPct val="100000"/>
              </a:lnSpc>
              <a:spcBef>
                <a:spcPts val="600"/>
              </a:spcBef>
              <a:buNone/>
            </a:pPr>
            <a:r>
              <a:rPr lang="en-US" sz="1200">
                <a:latin typeface="Franklin Gothic Book"/>
                <a:cs typeface="Arial"/>
              </a:rPr>
              <a:t>ACH, MasterCard, Visa, American Express and Discover payments are all accepted.</a:t>
            </a:r>
          </a:p>
          <a:p>
            <a:pPr marL="0" indent="0">
              <a:lnSpc>
                <a:spcPct val="100000"/>
              </a:lnSpc>
              <a:spcBef>
                <a:spcPts val="600"/>
              </a:spcBef>
              <a:buNone/>
            </a:pPr>
            <a:endParaRPr lang="en-US" sz="1200">
              <a:latin typeface="Franklin Gothic Book"/>
            </a:endParaRPr>
          </a:p>
          <a:p>
            <a:pPr marL="0" indent="0">
              <a:lnSpc>
                <a:spcPct val="100000"/>
              </a:lnSpc>
              <a:spcBef>
                <a:spcPts val="600"/>
              </a:spcBef>
              <a:buNone/>
            </a:pPr>
            <a:r>
              <a:rPr lang="en-US" sz="1200" b="1">
                <a:solidFill>
                  <a:srgbClr val="D02130"/>
                </a:solidFill>
                <a:latin typeface="Franklin Gothic Book"/>
                <a:cs typeface="Arial"/>
              </a:rPr>
              <a:t>WHAT ARE THE ASSOCIATED FEES FOR ONLINE PAYMENT?</a:t>
            </a:r>
          </a:p>
          <a:p>
            <a:pPr marL="0" indent="0">
              <a:lnSpc>
                <a:spcPct val="100000"/>
              </a:lnSpc>
              <a:spcBef>
                <a:spcPts val="600"/>
              </a:spcBef>
              <a:buNone/>
            </a:pPr>
            <a:r>
              <a:rPr lang="en-US" sz="1200">
                <a:latin typeface="Franklin Gothic Book"/>
                <a:cs typeface="Arial"/>
              </a:rPr>
              <a:t>Online payment fees are assessed by Forte with a low negotiated rate. Online payment is built into the application. Contact Sales for more information.</a:t>
            </a:r>
          </a:p>
          <a:p>
            <a:pPr marL="0" indent="0">
              <a:lnSpc>
                <a:spcPct val="100000"/>
              </a:lnSpc>
              <a:spcBef>
                <a:spcPts val="600"/>
              </a:spcBef>
              <a:buNone/>
            </a:pPr>
            <a:endParaRPr lang="en-US" sz="1200">
              <a:latin typeface="Franklin Gothic Book"/>
            </a:endParaRPr>
          </a:p>
          <a:p>
            <a:pPr marL="0" indent="0">
              <a:lnSpc>
                <a:spcPct val="100000"/>
              </a:lnSpc>
              <a:spcBef>
                <a:spcPts val="600"/>
              </a:spcBef>
              <a:buNone/>
            </a:pPr>
            <a:r>
              <a:rPr lang="en-US" sz="1200" b="1">
                <a:solidFill>
                  <a:srgbClr val="D02130"/>
                </a:solidFill>
                <a:latin typeface="Franklin Gothic Book"/>
                <a:cs typeface="Arial"/>
              </a:rPr>
              <a:t>AM I ABLE TO IMPORT MY EXISTING CUSTOMERS?</a:t>
            </a:r>
          </a:p>
          <a:p>
            <a:pPr marL="0" indent="0">
              <a:lnSpc>
                <a:spcPct val="100000"/>
              </a:lnSpc>
              <a:spcBef>
                <a:spcPts val="600"/>
              </a:spcBef>
              <a:buNone/>
            </a:pPr>
            <a:r>
              <a:rPr lang="en-US" sz="1200">
                <a:latin typeface="Franklin Gothic Book"/>
                <a:cs typeface="Arial"/>
              </a:rPr>
              <a:t>Yes, we have an import utility. You can use our Excel template; simply load your existing data into our Excel template and with a press of a button all your account data will be imported.</a:t>
            </a:r>
          </a:p>
          <a:p>
            <a:pPr marL="0" indent="0">
              <a:lnSpc>
                <a:spcPct val="100000"/>
              </a:lnSpc>
              <a:spcBef>
                <a:spcPts val="600"/>
              </a:spcBef>
              <a:buNone/>
            </a:pPr>
            <a:endParaRPr lang="en-US" sz="1200">
              <a:latin typeface="Franklin Gothic Book"/>
            </a:endParaRPr>
          </a:p>
          <a:p>
            <a:pPr marL="0" indent="0">
              <a:lnSpc>
                <a:spcPct val="100000"/>
              </a:lnSpc>
              <a:spcBef>
                <a:spcPts val="600"/>
              </a:spcBef>
              <a:buNone/>
            </a:pPr>
            <a:r>
              <a:rPr lang="en-US" sz="1200" b="1">
                <a:solidFill>
                  <a:srgbClr val="D02130"/>
                </a:solidFill>
                <a:latin typeface="Franklin Gothic Book"/>
                <a:cs typeface="Arial"/>
              </a:rPr>
              <a:t>DOES ALARMBILLER INTEGRATE WITH QUICKBOOKS?</a:t>
            </a:r>
          </a:p>
          <a:p>
            <a:pPr marL="0" indent="0">
              <a:lnSpc>
                <a:spcPct val="100000"/>
              </a:lnSpc>
              <a:spcBef>
                <a:spcPts val="600"/>
              </a:spcBef>
              <a:buNone/>
            </a:pPr>
            <a:r>
              <a:rPr lang="en-US" sz="1200">
                <a:latin typeface="Franklin Gothic Book"/>
                <a:cs typeface="Arial"/>
              </a:rPr>
              <a:t>Yes. We have an import/export utility to import </a:t>
            </a:r>
            <a:r>
              <a:rPr lang="en-US" sz="1200" err="1">
                <a:latin typeface="Franklin Gothic Book"/>
                <a:cs typeface="Arial"/>
              </a:rPr>
              <a:t>intoQuickBooks</a:t>
            </a:r>
            <a:r>
              <a:rPr lang="en-US" sz="1200">
                <a:latin typeface="Franklin Gothic Book"/>
                <a:cs typeface="Arial"/>
              </a:rPr>
              <a:t> versions 2008 and later.</a:t>
            </a:r>
          </a:p>
        </p:txBody>
      </p:sp>
      <p:sp>
        <p:nvSpPr>
          <p:cNvPr id="2" name="Title 3">
            <a:extLst>
              <a:ext uri="{FF2B5EF4-FFF2-40B4-BE49-F238E27FC236}">
                <a16:creationId xmlns:a16="http://schemas.microsoft.com/office/drawing/2014/main" id="{CB0C31C5-8CCA-4D90-8B55-5611A0A497FC}"/>
              </a:ext>
            </a:extLst>
          </p:cNvPr>
          <p:cNvSpPr txBox="1">
            <a:spLocks/>
          </p:cNvSpPr>
          <p:nvPr/>
        </p:nvSpPr>
        <p:spPr>
          <a:xfrm>
            <a:off x="736511" y="1414990"/>
            <a:ext cx="10515600" cy="954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lumMod val="10000"/>
                  </a:schemeClr>
                </a:solidFill>
                <a:latin typeface="Arial Black" panose="020B0A04020102020204" pitchFamily="34" charset="0"/>
                <a:ea typeface="+mj-ea"/>
                <a:cs typeface="Arial" panose="020B0604020202020204" pitchFamily="34" charset="0"/>
              </a:defRPr>
            </a:lvl1pPr>
          </a:lstStyle>
          <a:p>
            <a:r>
              <a:rPr lang="en-US" err="1">
                <a:latin typeface="Franklin Gothic Heavy"/>
                <a:cs typeface="Arial"/>
              </a:rPr>
              <a:t>AlarmBiller</a:t>
            </a:r>
            <a:r>
              <a:rPr lang="en-US">
                <a:latin typeface="Franklin Gothic Heavy"/>
                <a:cs typeface="Arial"/>
              </a:rPr>
              <a:t> FAQ’s</a:t>
            </a:r>
          </a:p>
        </p:txBody>
      </p:sp>
      <p:pic>
        <p:nvPicPr>
          <p:cNvPr id="10" name="Graphic 8" descr="Questions with solid fill">
            <a:extLst>
              <a:ext uri="{FF2B5EF4-FFF2-40B4-BE49-F238E27FC236}">
                <a16:creationId xmlns:a16="http://schemas.microsoft.com/office/drawing/2014/main" id="{6944A05D-FF60-4D89-8D1E-89249DFA6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19253" y="571704"/>
            <a:ext cx="3297466" cy="3301541"/>
          </a:xfrm>
          <a:prstGeom prst="rect">
            <a:avLst/>
          </a:prstGeom>
        </p:spPr>
      </p:pic>
    </p:spTree>
    <p:extLst>
      <p:ext uri="{BB962C8B-B14F-4D97-AF65-F5344CB8AC3E}">
        <p14:creationId xmlns:p14="http://schemas.microsoft.com/office/powerpoint/2010/main" val="1880410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24E37-2B65-4333-BC28-C983717F6B64}"/>
              </a:ext>
            </a:extLst>
          </p:cNvPr>
          <p:cNvSpPr>
            <a:spLocks noGrp="1"/>
          </p:cNvSpPr>
          <p:nvPr>
            <p:ph type="title"/>
          </p:nvPr>
        </p:nvSpPr>
        <p:spPr>
          <a:xfrm>
            <a:off x="716534" y="1215321"/>
            <a:ext cx="1999129" cy="954160"/>
          </a:xfrm>
        </p:spPr>
        <p:txBody>
          <a:bodyPr>
            <a:normAutofit fontScale="90000"/>
          </a:bodyPr>
          <a:lstStyle/>
          <a:p>
            <a:r>
              <a:rPr lang="en-US">
                <a:latin typeface="Franklin Gothic Heavy"/>
                <a:cs typeface="Arial"/>
              </a:rPr>
              <a:t>Pricing</a:t>
            </a:r>
          </a:p>
        </p:txBody>
      </p:sp>
      <p:sp>
        <p:nvSpPr>
          <p:cNvPr id="3" name="Content Placeholder 2">
            <a:extLst>
              <a:ext uri="{FF2B5EF4-FFF2-40B4-BE49-F238E27FC236}">
                <a16:creationId xmlns:a16="http://schemas.microsoft.com/office/drawing/2014/main" id="{EF565004-A985-4491-AF15-2DE752FF708D}"/>
              </a:ext>
            </a:extLst>
          </p:cNvPr>
          <p:cNvSpPr>
            <a:spLocks noGrp="1"/>
          </p:cNvSpPr>
          <p:nvPr>
            <p:ph idx="1"/>
          </p:nvPr>
        </p:nvSpPr>
        <p:spPr>
          <a:xfrm>
            <a:off x="714632" y="2046452"/>
            <a:ext cx="4720968" cy="4576863"/>
          </a:xfrm>
        </p:spPr>
        <p:txBody>
          <a:bodyPr vert="horz" lIns="91440" tIns="45720" rIns="91440" bIns="45720" rtlCol="0" anchor="t">
            <a:noAutofit/>
          </a:bodyPr>
          <a:lstStyle/>
          <a:p>
            <a:pPr marL="0" indent="0" fontAlgn="base">
              <a:lnSpc>
                <a:spcPct val="120000"/>
              </a:lnSpc>
              <a:spcBef>
                <a:spcPts val="0"/>
              </a:spcBef>
              <a:buNone/>
            </a:pPr>
            <a:r>
              <a:rPr lang="en-US" sz="1200" b="1">
                <a:latin typeface="Franklin Gothic Book"/>
              </a:rPr>
              <a:t>Description of Services</a:t>
            </a:r>
            <a:r>
              <a:rPr lang="en-US" sz="1200">
                <a:latin typeface="Franklin Gothic Book"/>
              </a:rPr>
              <a:t> </a:t>
            </a:r>
          </a:p>
          <a:p>
            <a:pPr marL="0" indent="0" fontAlgn="base">
              <a:lnSpc>
                <a:spcPct val="120000"/>
              </a:lnSpc>
              <a:spcBef>
                <a:spcPts val="0"/>
              </a:spcBef>
              <a:buNone/>
            </a:pPr>
            <a:r>
              <a:rPr lang="en-US" sz="1200" b="1">
                <a:solidFill>
                  <a:schemeClr val="accent6"/>
                </a:solidFill>
                <a:latin typeface="Franklin Gothic Book"/>
                <a:cs typeface="Arial"/>
                <a:hlinkClick r:id="rId2">
                  <a:extLst>
                    <a:ext uri="{A12FA001-AC4F-418D-AE19-62706E023703}">
                      <ahyp:hlinkClr xmlns:ahyp="http://schemas.microsoft.com/office/drawing/2018/hyperlinkcolor" val="tx"/>
                    </a:ext>
                  </a:extLst>
                </a:hlinkClick>
              </a:rPr>
              <a:t>AlarmBiller Application Suite</a:t>
            </a:r>
            <a:r>
              <a:rPr lang="en-US" sz="1200">
                <a:solidFill>
                  <a:schemeClr val="accent6"/>
                </a:solidFill>
                <a:latin typeface="Franklin Gothic Book"/>
                <a:cs typeface="Arial"/>
              </a:rPr>
              <a:t> </a:t>
            </a:r>
          </a:p>
          <a:p>
            <a:pPr marL="0" indent="0" fontAlgn="base">
              <a:lnSpc>
                <a:spcPct val="120000"/>
              </a:lnSpc>
              <a:spcBef>
                <a:spcPts val="0"/>
              </a:spcBef>
              <a:buNone/>
            </a:pPr>
            <a:r>
              <a:rPr lang="en-US" sz="1200" err="1">
                <a:latin typeface="Franklin Gothic Book"/>
                <a:cs typeface="Arial"/>
              </a:rPr>
              <a:t>AlarmBiller</a:t>
            </a:r>
            <a:r>
              <a:rPr lang="en-US" sz="1200">
                <a:latin typeface="Franklin Gothic Book"/>
                <a:cs typeface="Arial"/>
              </a:rPr>
              <a:t> is the leading business management and billing software in the industry. It is an end-to-end software solution fully inclusive of: Client Management, Accounts Receivable, Accounts Payable, General Ledger, Inventory, Estimates, Warehouses, Dispatch Board, Document Management, Customer Web Portal, RMR Tracking, Task Management, Billing Automation. </a:t>
            </a:r>
          </a:p>
          <a:p>
            <a:pPr marL="0" indent="0" fontAlgn="base">
              <a:lnSpc>
                <a:spcPct val="120000"/>
              </a:lnSpc>
              <a:spcBef>
                <a:spcPts val="0"/>
              </a:spcBef>
              <a:buNone/>
            </a:pPr>
            <a:r>
              <a:rPr lang="en-US" sz="1200" b="1">
                <a:latin typeface="Franklin Gothic Book"/>
                <a:cs typeface="Arial"/>
              </a:rPr>
              <a:t>Fee: $125/month | Includes 1 user</a:t>
            </a:r>
            <a:r>
              <a:rPr lang="en-US" sz="1200">
                <a:latin typeface="Franklin Gothic Book"/>
                <a:cs typeface="Arial"/>
              </a:rPr>
              <a:t> </a:t>
            </a:r>
          </a:p>
          <a:p>
            <a:pPr marL="0" indent="0" fontAlgn="base">
              <a:lnSpc>
                <a:spcPct val="120000"/>
              </a:lnSpc>
              <a:spcBef>
                <a:spcPts val="0"/>
              </a:spcBef>
              <a:buNone/>
            </a:pPr>
            <a:r>
              <a:rPr lang="en-US" sz="1200" b="1">
                <a:latin typeface="Franklin Gothic Book"/>
                <a:cs typeface="Arial"/>
              </a:rPr>
              <a:t>Additional Users: $40/user/month</a:t>
            </a:r>
            <a:r>
              <a:rPr lang="en-US" sz="1200">
                <a:latin typeface="Franklin Gothic Book"/>
                <a:cs typeface="Arial"/>
              </a:rPr>
              <a:t> </a:t>
            </a:r>
          </a:p>
          <a:p>
            <a:pPr marL="0" indent="0" fontAlgn="base">
              <a:lnSpc>
                <a:spcPct val="120000"/>
              </a:lnSpc>
              <a:spcBef>
                <a:spcPts val="0"/>
              </a:spcBef>
              <a:buNone/>
            </a:pPr>
            <a:endParaRPr lang="en-US" sz="1200">
              <a:latin typeface="Franklin Gothic Book"/>
            </a:endParaRPr>
          </a:p>
          <a:p>
            <a:pPr marL="0" indent="0" fontAlgn="base">
              <a:lnSpc>
                <a:spcPct val="120000"/>
              </a:lnSpc>
              <a:spcBef>
                <a:spcPts val="0"/>
              </a:spcBef>
              <a:buNone/>
            </a:pPr>
            <a:r>
              <a:rPr lang="en-US" sz="1200" b="1" u="sng">
                <a:latin typeface="Franklin Gothic Book"/>
                <a:cs typeface="Arial"/>
                <a:hlinkClick r:id="rId3"/>
              </a:rPr>
              <a:t>Sedona-X Mobile App</a:t>
            </a:r>
            <a:r>
              <a:rPr lang="en-US" sz="1200" b="1">
                <a:latin typeface="Franklin Gothic Book"/>
                <a:cs typeface="Arial"/>
              </a:rPr>
              <a:t> </a:t>
            </a:r>
            <a:r>
              <a:rPr lang="en-US" sz="1200">
                <a:latin typeface="Franklin Gothic Book"/>
                <a:cs typeface="Arial"/>
              </a:rPr>
              <a:t> </a:t>
            </a:r>
          </a:p>
          <a:p>
            <a:pPr marL="0" indent="0" fontAlgn="base">
              <a:lnSpc>
                <a:spcPct val="120000"/>
              </a:lnSpc>
              <a:spcBef>
                <a:spcPts val="0"/>
              </a:spcBef>
              <a:buNone/>
            </a:pPr>
            <a:r>
              <a:rPr lang="en-US" sz="1200" i="1">
                <a:latin typeface="Franklin Gothic Book"/>
                <a:cs typeface="Arial"/>
              </a:rPr>
              <a:t>Field Service Application</a:t>
            </a:r>
            <a:r>
              <a:rPr lang="en-US" sz="1200">
                <a:latin typeface="Franklin Gothic Book"/>
                <a:cs typeface="Arial"/>
              </a:rPr>
              <a:t> </a:t>
            </a:r>
          </a:p>
          <a:p>
            <a:pPr marL="0" indent="0" fontAlgn="base">
              <a:lnSpc>
                <a:spcPct val="120000"/>
              </a:lnSpc>
              <a:spcBef>
                <a:spcPts val="0"/>
              </a:spcBef>
              <a:buNone/>
            </a:pPr>
            <a:r>
              <a:rPr lang="en-US" sz="1200">
                <a:latin typeface="Franklin Gothic Book"/>
                <a:cs typeface="Arial"/>
              </a:rPr>
              <a:t>Field service application designed for techs to complete work order using an app/web application.  Mobile apps empower field workers to successfully complete complex work orders, present service reports for customer signature, provide dynamic pricing of labor, parts and products in the field and much more. This cross-platform app works on iOS and Android devices.  </a:t>
            </a:r>
          </a:p>
          <a:p>
            <a:pPr marL="0" indent="0" fontAlgn="base">
              <a:lnSpc>
                <a:spcPct val="120000"/>
              </a:lnSpc>
              <a:spcBef>
                <a:spcPts val="0"/>
              </a:spcBef>
              <a:buNone/>
            </a:pPr>
            <a:r>
              <a:rPr lang="en-US" sz="1200" b="1">
                <a:latin typeface="Franklin Gothic Book"/>
                <a:cs typeface="Arial"/>
              </a:rPr>
              <a:t>Fee: $40/user/month</a:t>
            </a:r>
            <a:r>
              <a:rPr lang="en-US" sz="1200">
                <a:latin typeface="Franklin Gothic Book"/>
                <a:cs typeface="Arial"/>
              </a:rPr>
              <a:t> </a:t>
            </a:r>
          </a:p>
          <a:p>
            <a:pPr marL="0" indent="0" fontAlgn="base">
              <a:lnSpc>
                <a:spcPct val="120000"/>
              </a:lnSpc>
              <a:spcBef>
                <a:spcPts val="0"/>
              </a:spcBef>
              <a:buNone/>
            </a:pPr>
            <a:endParaRPr lang="en-US" sz="1200">
              <a:latin typeface="Franklin Gothic Book"/>
            </a:endParaRPr>
          </a:p>
          <a:p>
            <a:pPr marL="0" indent="0">
              <a:lnSpc>
                <a:spcPct val="120000"/>
              </a:lnSpc>
              <a:spcBef>
                <a:spcPts val="0"/>
              </a:spcBef>
              <a:buNone/>
            </a:pPr>
            <a:endParaRPr lang="en-US" sz="1200">
              <a:latin typeface="Franklin Gothic Book"/>
            </a:endParaRPr>
          </a:p>
        </p:txBody>
      </p:sp>
      <p:sp>
        <p:nvSpPr>
          <p:cNvPr id="6" name="Rectangle 5">
            <a:extLst>
              <a:ext uri="{FF2B5EF4-FFF2-40B4-BE49-F238E27FC236}">
                <a16:creationId xmlns:a16="http://schemas.microsoft.com/office/drawing/2014/main" id="{27E2265F-E45E-46A4-B1D8-10D692E2F55A}"/>
              </a:ext>
            </a:extLst>
          </p:cNvPr>
          <p:cNvSpPr/>
          <p:nvPr/>
        </p:nvSpPr>
        <p:spPr>
          <a:xfrm>
            <a:off x="5702504" y="1871461"/>
            <a:ext cx="6096000" cy="4746043"/>
          </a:xfrm>
          <a:prstGeom prst="rect">
            <a:avLst/>
          </a:prstGeom>
        </p:spPr>
        <p:txBody>
          <a:bodyPr>
            <a:spAutoFit/>
          </a:bodyPr>
          <a:lstStyle/>
          <a:p>
            <a:pPr lvl="0" fontAlgn="base">
              <a:lnSpc>
                <a:spcPct val="120000"/>
              </a:lnSpc>
            </a:pPr>
            <a:r>
              <a:rPr lang="en-US" sz="1100" b="1" err="1">
                <a:solidFill>
                  <a:srgbClr val="EAE6E1">
                    <a:lumMod val="10000"/>
                  </a:srgbClr>
                </a:solidFill>
                <a:latin typeface="Franklin Gothic Book"/>
                <a:cs typeface="Arial" panose="020B0604020202020204" pitchFamily="34" charset="0"/>
              </a:rPr>
              <a:t>SalesAutomation</a:t>
            </a:r>
            <a:r>
              <a:rPr lang="en-US" sz="1100" b="1">
                <a:solidFill>
                  <a:srgbClr val="EAE6E1">
                    <a:lumMod val="10000"/>
                  </a:srgbClr>
                </a:solidFill>
                <a:latin typeface="Franklin Gothic Book"/>
                <a:cs typeface="Arial" panose="020B0604020202020204" pitchFamily="34" charset="0"/>
              </a:rPr>
              <a:t> </a:t>
            </a:r>
            <a:r>
              <a:rPr lang="en-US" sz="1100">
                <a:solidFill>
                  <a:srgbClr val="EAE6E1">
                    <a:lumMod val="10000"/>
                  </a:srgbClr>
                </a:solidFill>
                <a:latin typeface="Franklin Gothic Book"/>
                <a:cs typeface="Arial" panose="020B0604020202020204" pitchFamily="34" charset="0"/>
              </a:rPr>
              <a:t> </a:t>
            </a:r>
          </a:p>
          <a:p>
            <a:pPr lvl="0" fontAlgn="base">
              <a:lnSpc>
                <a:spcPct val="120000"/>
              </a:lnSpc>
            </a:pPr>
            <a:r>
              <a:rPr lang="en-US" sz="1100" i="1">
                <a:solidFill>
                  <a:srgbClr val="EAE6E1">
                    <a:lumMod val="10000"/>
                  </a:srgbClr>
                </a:solidFill>
                <a:latin typeface="Franklin Gothic Book"/>
                <a:cs typeface="Arial" panose="020B0604020202020204" pitchFamily="34" charset="0"/>
              </a:rPr>
              <a:t>CRM &amp; Proposal Writer </a:t>
            </a:r>
            <a:r>
              <a:rPr lang="en-US" sz="1100">
                <a:solidFill>
                  <a:srgbClr val="EAE6E1">
                    <a:lumMod val="10000"/>
                  </a:srgbClr>
                </a:solidFill>
                <a:latin typeface="Franklin Gothic Book"/>
                <a:cs typeface="Arial" panose="020B0604020202020204" pitchFamily="34" charset="0"/>
              </a:rPr>
              <a:t> </a:t>
            </a:r>
          </a:p>
          <a:p>
            <a:pPr lvl="0" fontAlgn="base">
              <a:lnSpc>
                <a:spcPct val="120000"/>
              </a:lnSpc>
            </a:pPr>
            <a:r>
              <a:rPr lang="en-US" sz="1100">
                <a:solidFill>
                  <a:srgbClr val="EAE6E1">
                    <a:lumMod val="10000"/>
                  </a:srgbClr>
                </a:solidFill>
                <a:latin typeface="Franklin Gothic Book"/>
                <a:cs typeface="Arial" panose="020B0604020202020204" pitchFamily="34" charset="0"/>
              </a:rPr>
              <a:t>Lead generation and management, advanced estimating, proposal generating. Creates &amp; updates customers, work orders, and invoices within the </a:t>
            </a:r>
            <a:r>
              <a:rPr lang="en-US" sz="1100" err="1">
                <a:solidFill>
                  <a:srgbClr val="EAE6E1">
                    <a:lumMod val="10000"/>
                  </a:srgbClr>
                </a:solidFill>
                <a:latin typeface="Franklin Gothic Book"/>
                <a:cs typeface="Arial" panose="020B0604020202020204" pitchFamily="34" charset="0"/>
              </a:rPr>
              <a:t>AlarmBiller</a:t>
            </a:r>
            <a:r>
              <a:rPr lang="en-US" sz="1100">
                <a:solidFill>
                  <a:srgbClr val="EAE6E1">
                    <a:lumMod val="10000"/>
                  </a:srgbClr>
                </a:solidFill>
                <a:latin typeface="Franklin Gothic Book"/>
                <a:cs typeface="Arial" panose="020B0604020202020204" pitchFamily="34" charset="0"/>
              </a:rPr>
              <a:t> application automatically. </a:t>
            </a:r>
          </a:p>
          <a:p>
            <a:pPr lvl="0" fontAlgn="base">
              <a:lnSpc>
                <a:spcPct val="120000"/>
              </a:lnSpc>
            </a:pPr>
            <a:r>
              <a:rPr lang="en-US" sz="1100" b="1">
                <a:solidFill>
                  <a:srgbClr val="EAE6E1">
                    <a:lumMod val="10000"/>
                  </a:srgbClr>
                </a:solidFill>
                <a:latin typeface="Franklin Gothic Book"/>
                <a:cs typeface="Arial" panose="020B0604020202020204" pitchFamily="34" charset="0"/>
              </a:rPr>
              <a:t>Fee: $25/user/month</a:t>
            </a:r>
            <a:r>
              <a:rPr lang="en-US" sz="1100">
                <a:solidFill>
                  <a:srgbClr val="EAE6E1">
                    <a:lumMod val="10000"/>
                  </a:srgbClr>
                </a:solidFill>
                <a:latin typeface="Franklin Gothic Book"/>
                <a:cs typeface="Arial" panose="020B0604020202020204" pitchFamily="34" charset="0"/>
              </a:rPr>
              <a:t> </a:t>
            </a:r>
          </a:p>
          <a:p>
            <a:pPr lvl="0" fontAlgn="base">
              <a:lnSpc>
                <a:spcPct val="120000"/>
              </a:lnSpc>
            </a:pPr>
            <a:endParaRPr lang="en-US" sz="1100">
              <a:solidFill>
                <a:srgbClr val="EAE6E1">
                  <a:lumMod val="10000"/>
                </a:srgbClr>
              </a:solidFill>
              <a:latin typeface="Franklin Gothic Book"/>
              <a:cs typeface="Arial" panose="020B0604020202020204" pitchFamily="34" charset="0"/>
            </a:endParaRPr>
          </a:p>
          <a:p>
            <a:pPr lvl="0" fontAlgn="base">
              <a:lnSpc>
                <a:spcPct val="120000"/>
              </a:lnSpc>
            </a:pPr>
            <a:r>
              <a:rPr lang="en-US" sz="1100" b="1" err="1">
                <a:solidFill>
                  <a:srgbClr val="EAE6E1">
                    <a:lumMod val="10000"/>
                  </a:srgbClr>
                </a:solidFill>
                <a:latin typeface="Franklin Gothic Book"/>
                <a:cs typeface="Arial" panose="020B0604020202020204" pitchFamily="34" charset="0"/>
              </a:rPr>
              <a:t>eForms</a:t>
            </a:r>
            <a:r>
              <a:rPr lang="en-US" sz="1100">
                <a:solidFill>
                  <a:srgbClr val="EAE6E1">
                    <a:lumMod val="10000"/>
                  </a:srgbClr>
                </a:solidFill>
                <a:latin typeface="Franklin Gothic Book"/>
                <a:cs typeface="Arial" panose="020B0604020202020204" pitchFamily="34" charset="0"/>
              </a:rPr>
              <a:t> </a:t>
            </a:r>
          </a:p>
          <a:p>
            <a:pPr lvl="0" fontAlgn="base">
              <a:lnSpc>
                <a:spcPct val="120000"/>
              </a:lnSpc>
            </a:pPr>
            <a:r>
              <a:rPr lang="en-US" sz="1100">
                <a:solidFill>
                  <a:srgbClr val="EAE6E1">
                    <a:lumMod val="10000"/>
                  </a:srgbClr>
                </a:solidFill>
                <a:latin typeface="Franklin Gothic Book"/>
                <a:cs typeface="Arial" panose="020B0604020202020204" pitchFamily="34" charset="0"/>
              </a:rPr>
              <a:t>Create custom forms, import existing PDF documents, collects signatures electronically. Includes unlimited reusable templates, unlimited delivery &amp; signatures, custom branding, reminders, in-person signatures, </a:t>
            </a:r>
            <a:r>
              <a:rPr lang="en-US" sz="1100" err="1">
                <a:solidFill>
                  <a:srgbClr val="EAE6E1">
                    <a:lumMod val="10000"/>
                  </a:srgbClr>
                </a:solidFill>
                <a:latin typeface="Franklin Gothic Book"/>
                <a:cs typeface="Arial" panose="020B0604020202020204" pitchFamily="34" charset="0"/>
              </a:rPr>
              <a:t>AlarmBiller</a:t>
            </a:r>
            <a:r>
              <a:rPr lang="en-US" sz="1100">
                <a:solidFill>
                  <a:srgbClr val="EAE6E1">
                    <a:lumMod val="10000"/>
                  </a:srgbClr>
                </a:solidFill>
                <a:latin typeface="Franklin Gothic Book"/>
                <a:cs typeface="Arial" panose="020B0604020202020204" pitchFamily="34" charset="0"/>
              </a:rPr>
              <a:t> integration. </a:t>
            </a:r>
          </a:p>
          <a:p>
            <a:pPr lvl="0" fontAlgn="base">
              <a:lnSpc>
                <a:spcPct val="120000"/>
              </a:lnSpc>
            </a:pPr>
            <a:r>
              <a:rPr lang="en-US" sz="1100" b="1">
                <a:solidFill>
                  <a:srgbClr val="EAE6E1">
                    <a:lumMod val="10000"/>
                  </a:srgbClr>
                </a:solidFill>
                <a:latin typeface="Franklin Gothic Book"/>
                <a:cs typeface="Arial" panose="020B0604020202020204" pitchFamily="34" charset="0"/>
              </a:rPr>
              <a:t>Fee: $25/user/month</a:t>
            </a:r>
            <a:r>
              <a:rPr lang="en-US" sz="1100">
                <a:solidFill>
                  <a:srgbClr val="EAE6E1">
                    <a:lumMod val="10000"/>
                  </a:srgbClr>
                </a:solidFill>
                <a:latin typeface="Franklin Gothic Book"/>
                <a:cs typeface="Arial" panose="020B0604020202020204" pitchFamily="34" charset="0"/>
              </a:rPr>
              <a:t> </a:t>
            </a:r>
          </a:p>
          <a:p>
            <a:pPr lvl="0" fontAlgn="base">
              <a:lnSpc>
                <a:spcPct val="120000"/>
              </a:lnSpc>
            </a:pPr>
            <a:endParaRPr lang="en-US" sz="1100">
              <a:solidFill>
                <a:srgbClr val="EAE6E1">
                  <a:lumMod val="10000"/>
                </a:srgbClr>
              </a:solidFill>
              <a:latin typeface="Franklin Gothic Book"/>
              <a:cs typeface="Arial" panose="020B0604020202020204" pitchFamily="34" charset="0"/>
            </a:endParaRPr>
          </a:p>
          <a:p>
            <a:pPr lvl="0" fontAlgn="base">
              <a:lnSpc>
                <a:spcPct val="120000"/>
              </a:lnSpc>
            </a:pPr>
            <a:r>
              <a:rPr lang="en-US" sz="1100" b="1">
                <a:solidFill>
                  <a:srgbClr val="EAE6E1">
                    <a:lumMod val="10000"/>
                  </a:srgbClr>
                </a:solidFill>
                <a:latin typeface="Franklin Gothic Book"/>
                <a:cs typeface="Arial" panose="020B0604020202020204" pitchFamily="34" charset="0"/>
              </a:rPr>
              <a:t>Time &amp; Attendance</a:t>
            </a:r>
            <a:r>
              <a:rPr lang="en-US" sz="1100">
                <a:solidFill>
                  <a:srgbClr val="EAE6E1">
                    <a:lumMod val="10000"/>
                  </a:srgbClr>
                </a:solidFill>
                <a:latin typeface="Franklin Gothic Book"/>
                <a:cs typeface="Arial" panose="020B0604020202020204" pitchFamily="34" charset="0"/>
              </a:rPr>
              <a:t> </a:t>
            </a:r>
          </a:p>
          <a:p>
            <a:pPr lvl="0" fontAlgn="base">
              <a:lnSpc>
                <a:spcPct val="120000"/>
              </a:lnSpc>
            </a:pPr>
            <a:r>
              <a:rPr lang="en-US" sz="1100">
                <a:solidFill>
                  <a:srgbClr val="EAE6E1">
                    <a:lumMod val="10000"/>
                  </a:srgbClr>
                </a:solidFill>
                <a:latin typeface="Franklin Gothic Book"/>
                <a:cs typeface="Arial" panose="020B0604020202020204" pitchFamily="34" charset="0"/>
              </a:rPr>
              <a:t>Keep track of hours logged by employees using Time &amp; Attendance. Time &amp; Attendance is an employee time tracking application designed to help companies take control of their work force. </a:t>
            </a:r>
          </a:p>
          <a:p>
            <a:pPr lvl="0" fontAlgn="base">
              <a:lnSpc>
                <a:spcPct val="120000"/>
              </a:lnSpc>
            </a:pPr>
            <a:r>
              <a:rPr lang="en-US" sz="1100" b="1">
                <a:solidFill>
                  <a:srgbClr val="EAE6E1">
                    <a:lumMod val="10000"/>
                  </a:srgbClr>
                </a:solidFill>
                <a:latin typeface="Franklin Gothic Book"/>
                <a:cs typeface="Arial" panose="020B0604020202020204" pitchFamily="34" charset="0"/>
              </a:rPr>
              <a:t>Fee: $25/Month | Includes 5 users</a:t>
            </a:r>
            <a:r>
              <a:rPr lang="en-US" sz="1100">
                <a:solidFill>
                  <a:srgbClr val="EAE6E1">
                    <a:lumMod val="10000"/>
                  </a:srgbClr>
                </a:solidFill>
                <a:latin typeface="Franklin Gothic Book"/>
                <a:cs typeface="Arial" panose="020B0604020202020204" pitchFamily="34" charset="0"/>
              </a:rPr>
              <a:t> </a:t>
            </a:r>
          </a:p>
          <a:p>
            <a:pPr lvl="0" fontAlgn="base">
              <a:lnSpc>
                <a:spcPct val="120000"/>
              </a:lnSpc>
            </a:pPr>
            <a:r>
              <a:rPr lang="en-US" sz="1100" b="1">
                <a:solidFill>
                  <a:srgbClr val="EAE6E1">
                    <a:lumMod val="10000"/>
                  </a:srgbClr>
                </a:solidFill>
                <a:latin typeface="Franklin Gothic Book"/>
                <a:cs typeface="Arial" panose="020B0604020202020204" pitchFamily="34" charset="0"/>
              </a:rPr>
              <a:t>Additional Users: $5/user/month</a:t>
            </a:r>
            <a:r>
              <a:rPr lang="en-US" sz="1100">
                <a:solidFill>
                  <a:srgbClr val="EAE6E1">
                    <a:lumMod val="10000"/>
                  </a:srgbClr>
                </a:solidFill>
                <a:latin typeface="Franklin Gothic Book"/>
                <a:cs typeface="Arial" panose="020B0604020202020204" pitchFamily="34" charset="0"/>
              </a:rPr>
              <a:t> </a:t>
            </a:r>
          </a:p>
          <a:p>
            <a:pPr lvl="0" fontAlgn="base">
              <a:lnSpc>
                <a:spcPct val="120000"/>
              </a:lnSpc>
            </a:pPr>
            <a:r>
              <a:rPr lang="en-US" sz="1100" b="1">
                <a:solidFill>
                  <a:srgbClr val="EAE6E1">
                    <a:lumMod val="10000"/>
                  </a:srgbClr>
                </a:solidFill>
                <a:latin typeface="Franklin Gothic Book"/>
                <a:cs typeface="Arial" panose="020B0604020202020204" pitchFamily="34" charset="0"/>
              </a:rPr>
              <a:t>Central Station Integration</a:t>
            </a:r>
            <a:r>
              <a:rPr lang="en-US" sz="1100">
                <a:solidFill>
                  <a:srgbClr val="EAE6E1">
                    <a:lumMod val="10000"/>
                  </a:srgbClr>
                </a:solidFill>
                <a:latin typeface="Franklin Gothic Book"/>
                <a:cs typeface="Arial" panose="020B0604020202020204" pitchFamily="34" charset="0"/>
              </a:rPr>
              <a:t> </a:t>
            </a:r>
            <a:br>
              <a:rPr lang="en-US" sz="1100">
                <a:solidFill>
                  <a:srgbClr val="EAE6E1">
                    <a:lumMod val="10000"/>
                  </a:srgbClr>
                </a:solidFill>
                <a:latin typeface="Franklin Gothic Book"/>
                <a:cs typeface="Arial" panose="020B0604020202020204" pitchFamily="34" charset="0"/>
              </a:rPr>
            </a:br>
            <a:r>
              <a:rPr lang="en-US" sz="1100">
                <a:solidFill>
                  <a:srgbClr val="EAE6E1">
                    <a:lumMod val="10000"/>
                  </a:srgbClr>
                </a:solidFill>
                <a:latin typeface="Franklin Gothic Book"/>
                <a:cs typeface="Arial" panose="020B0604020202020204" pitchFamily="34" charset="0"/>
              </a:rPr>
              <a:t>Fully integrate </a:t>
            </a:r>
            <a:r>
              <a:rPr lang="en-US" sz="1100" err="1">
                <a:solidFill>
                  <a:srgbClr val="EAE6E1">
                    <a:lumMod val="10000"/>
                  </a:srgbClr>
                </a:solidFill>
                <a:latin typeface="Franklin Gothic Book"/>
                <a:cs typeface="Arial" panose="020B0604020202020204" pitchFamily="34" charset="0"/>
              </a:rPr>
              <a:t>AlarmBiller</a:t>
            </a:r>
            <a:r>
              <a:rPr lang="en-US" sz="1100">
                <a:solidFill>
                  <a:srgbClr val="EAE6E1">
                    <a:lumMod val="10000"/>
                  </a:srgbClr>
                </a:solidFill>
                <a:latin typeface="Franklin Gothic Book"/>
                <a:cs typeface="Arial" panose="020B0604020202020204" pitchFamily="34" charset="0"/>
              </a:rPr>
              <a:t> with Stages alarm automation software to help reduce data entry, synchronize databases and alleviate error. Included in the monthly fee if your central station if part of our Affiliate Program.  </a:t>
            </a:r>
            <a:br>
              <a:rPr lang="en-US" sz="1100">
                <a:solidFill>
                  <a:srgbClr val="EAE6E1">
                    <a:lumMod val="10000"/>
                  </a:srgbClr>
                </a:solidFill>
                <a:latin typeface="Franklin Gothic Book"/>
                <a:cs typeface="Arial" panose="020B0604020202020204" pitchFamily="34" charset="0"/>
              </a:rPr>
            </a:br>
            <a:r>
              <a:rPr lang="en-US" sz="1100" b="1" i="1">
                <a:solidFill>
                  <a:srgbClr val="EAE6E1">
                    <a:lumMod val="10000"/>
                  </a:srgbClr>
                </a:solidFill>
                <a:latin typeface="Franklin Gothic Book"/>
                <a:cs typeface="Arial" panose="020B0604020202020204" pitchFamily="34" charset="0"/>
              </a:rPr>
              <a:t>Contact sales for more information</a:t>
            </a:r>
            <a:r>
              <a:rPr lang="en-US" sz="1100">
                <a:solidFill>
                  <a:srgbClr val="EAE6E1">
                    <a:lumMod val="10000"/>
                  </a:srgbClr>
                </a:solidFill>
                <a:latin typeface="Franklin Gothic Book"/>
                <a:cs typeface="Arial" panose="020B0604020202020204" pitchFamily="34" charset="0"/>
              </a:rPr>
              <a:t> </a:t>
            </a:r>
          </a:p>
          <a:p>
            <a:pPr lvl="0" fontAlgn="base">
              <a:lnSpc>
                <a:spcPct val="120000"/>
              </a:lnSpc>
            </a:pPr>
            <a:r>
              <a:rPr lang="en-US" sz="1100" b="1" i="1">
                <a:solidFill>
                  <a:srgbClr val="EAE6E1">
                    <a:lumMod val="10000"/>
                  </a:srgbClr>
                </a:solidFill>
                <a:latin typeface="Franklin Gothic Book"/>
                <a:cs typeface="Arial" panose="020B0604020202020204" pitchFamily="34" charset="0"/>
              </a:rPr>
              <a:t>Professional services are separate, please contact sales for more information</a:t>
            </a:r>
            <a:r>
              <a:rPr lang="en-US" sz="1100">
                <a:solidFill>
                  <a:srgbClr val="EAE6E1">
                    <a:lumMod val="10000"/>
                  </a:srgbClr>
                </a:solidFill>
                <a:latin typeface="Franklin Gothic Book"/>
                <a:cs typeface="Arial" panose="020B0604020202020204" pitchFamily="34" charset="0"/>
              </a:rPr>
              <a:t> </a:t>
            </a:r>
          </a:p>
        </p:txBody>
      </p:sp>
      <p:pic>
        <p:nvPicPr>
          <p:cNvPr id="4" name="Graphic 4" descr="Tag with solid fill">
            <a:extLst>
              <a:ext uri="{FF2B5EF4-FFF2-40B4-BE49-F238E27FC236}">
                <a16:creationId xmlns:a16="http://schemas.microsoft.com/office/drawing/2014/main" id="{70B1928A-B641-4990-877A-93238A8F78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12458" y="469832"/>
            <a:ext cx="1745672" cy="1749747"/>
          </a:xfrm>
          <a:prstGeom prst="rect">
            <a:avLst/>
          </a:prstGeom>
        </p:spPr>
      </p:pic>
    </p:spTree>
    <p:extLst>
      <p:ext uri="{BB962C8B-B14F-4D97-AF65-F5344CB8AC3E}">
        <p14:creationId xmlns:p14="http://schemas.microsoft.com/office/powerpoint/2010/main" val="748995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2FDD9A-8DEB-481B-9515-412B808D5ADD}"/>
              </a:ext>
            </a:extLst>
          </p:cNvPr>
          <p:cNvSpPr/>
          <p:nvPr/>
        </p:nvSpPr>
        <p:spPr>
          <a:xfrm>
            <a:off x="263388" y="1609311"/>
            <a:ext cx="11695042" cy="5006836"/>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10;&#10;Description automatically generated">
            <a:extLst>
              <a:ext uri="{FF2B5EF4-FFF2-40B4-BE49-F238E27FC236}">
                <a16:creationId xmlns:a16="http://schemas.microsoft.com/office/drawing/2014/main" id="{1715FEAE-F5F7-4A08-9256-E839E5CBCC06}"/>
              </a:ext>
            </a:extLst>
          </p:cNvPr>
          <p:cNvPicPr>
            <a:picLocks noChangeAspect="1"/>
          </p:cNvPicPr>
          <p:nvPr/>
        </p:nvPicPr>
        <p:blipFill rotWithShape="1">
          <a:blip r:embed="rId2"/>
          <a:srcRect r="899"/>
          <a:stretch/>
        </p:blipFill>
        <p:spPr>
          <a:xfrm>
            <a:off x="766921" y="1879338"/>
            <a:ext cx="3508627" cy="4477305"/>
          </a:xfrm>
          <a:prstGeom prst="rect">
            <a:avLst/>
          </a:prstGeom>
        </p:spPr>
      </p:pic>
      <p:pic>
        <p:nvPicPr>
          <p:cNvPr id="5" name="Picture 5" descr="Text&#10;&#10;Description automatically generated">
            <a:extLst>
              <a:ext uri="{FF2B5EF4-FFF2-40B4-BE49-F238E27FC236}">
                <a16:creationId xmlns:a16="http://schemas.microsoft.com/office/drawing/2014/main" id="{22DFBDDB-A039-434C-AE9A-E61AC1F920F3}"/>
              </a:ext>
            </a:extLst>
          </p:cNvPr>
          <p:cNvPicPr>
            <a:picLocks noChangeAspect="1"/>
          </p:cNvPicPr>
          <p:nvPr/>
        </p:nvPicPr>
        <p:blipFill>
          <a:blip r:embed="rId3"/>
          <a:stretch>
            <a:fillRect/>
          </a:stretch>
        </p:blipFill>
        <p:spPr>
          <a:xfrm>
            <a:off x="4542184" y="1878881"/>
            <a:ext cx="3503988" cy="4477372"/>
          </a:xfrm>
          <a:prstGeom prst="rect">
            <a:avLst/>
          </a:prstGeom>
        </p:spPr>
      </p:pic>
      <p:sp>
        <p:nvSpPr>
          <p:cNvPr id="7" name="Title 1">
            <a:extLst>
              <a:ext uri="{FF2B5EF4-FFF2-40B4-BE49-F238E27FC236}">
                <a16:creationId xmlns:a16="http://schemas.microsoft.com/office/drawing/2014/main" id="{6C7A4474-4C66-49ED-AD70-43E65A15FB1D}"/>
              </a:ext>
            </a:extLst>
          </p:cNvPr>
          <p:cNvSpPr>
            <a:spLocks noGrp="1"/>
          </p:cNvSpPr>
          <p:nvPr>
            <p:ph type="title"/>
          </p:nvPr>
        </p:nvSpPr>
        <p:spPr>
          <a:xfrm>
            <a:off x="2700050" y="886173"/>
            <a:ext cx="10515600" cy="544171"/>
          </a:xfrm>
        </p:spPr>
        <p:txBody>
          <a:bodyPr>
            <a:normAutofit/>
          </a:bodyPr>
          <a:lstStyle/>
          <a:p>
            <a:r>
              <a:rPr lang="en-US" sz="3000">
                <a:latin typeface="Franklin Gothic Heavy"/>
                <a:cs typeface="Arial"/>
              </a:rPr>
              <a:t>Pricing Sheet and Qualifying Questions</a:t>
            </a:r>
            <a:endParaRPr lang="en-US" sz="3000">
              <a:latin typeface="Franklin Gothic Heavy"/>
            </a:endParaRPr>
          </a:p>
        </p:txBody>
      </p:sp>
      <p:pic>
        <p:nvPicPr>
          <p:cNvPr id="3" name="Graphic 6" descr="Document with solid fill">
            <a:extLst>
              <a:ext uri="{FF2B5EF4-FFF2-40B4-BE49-F238E27FC236}">
                <a16:creationId xmlns:a16="http://schemas.microsoft.com/office/drawing/2014/main" id="{1012DEC0-9085-40AF-9D90-301C4E96B1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9942" y="2590800"/>
            <a:ext cx="3192117" cy="3196258"/>
          </a:xfrm>
          <a:prstGeom prst="rect">
            <a:avLst/>
          </a:prstGeom>
        </p:spPr>
      </p:pic>
    </p:spTree>
    <p:extLst>
      <p:ext uri="{BB962C8B-B14F-4D97-AF65-F5344CB8AC3E}">
        <p14:creationId xmlns:p14="http://schemas.microsoft.com/office/powerpoint/2010/main" val="1737410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CF5514-0E8A-4550-9359-F5AD0D5EDA86}"/>
              </a:ext>
            </a:extLst>
          </p:cNvPr>
          <p:cNvSpPr>
            <a:spLocks noGrp="1"/>
          </p:cNvSpPr>
          <p:nvPr>
            <p:ph type="title"/>
          </p:nvPr>
        </p:nvSpPr>
        <p:spPr/>
        <p:txBody>
          <a:bodyPr/>
          <a:lstStyle/>
          <a:p>
            <a:r>
              <a:rPr lang="en-US">
                <a:latin typeface="Franklin Gothic Heavy"/>
                <a:cs typeface="Arial"/>
              </a:rPr>
              <a:t>MARKETING TOOLKIT</a:t>
            </a:r>
          </a:p>
        </p:txBody>
      </p:sp>
      <p:pic>
        <p:nvPicPr>
          <p:cNvPr id="2" name="Graphic 2" descr="Shopping cart with solid fill">
            <a:extLst>
              <a:ext uri="{FF2B5EF4-FFF2-40B4-BE49-F238E27FC236}">
                <a16:creationId xmlns:a16="http://schemas.microsoft.com/office/drawing/2014/main" id="{1D9BA435-CCE9-4106-8F70-3E5D0B9824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62931" y="702364"/>
            <a:ext cx="1697107" cy="1697107"/>
          </a:xfrm>
          <a:prstGeom prst="rect">
            <a:avLst/>
          </a:prstGeom>
        </p:spPr>
      </p:pic>
    </p:spTree>
    <p:extLst>
      <p:ext uri="{BB962C8B-B14F-4D97-AF65-F5344CB8AC3E}">
        <p14:creationId xmlns:p14="http://schemas.microsoft.com/office/powerpoint/2010/main" val="514194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55A08D-BDE4-4F49-B36C-6B9F28A21F3F}"/>
              </a:ext>
            </a:extLst>
          </p:cNvPr>
          <p:cNvSpPr>
            <a:spLocks noGrp="1"/>
          </p:cNvSpPr>
          <p:nvPr>
            <p:ph type="title"/>
          </p:nvPr>
        </p:nvSpPr>
        <p:spPr>
          <a:xfrm>
            <a:off x="714632" y="1418659"/>
            <a:ext cx="3926785" cy="954160"/>
          </a:xfrm>
        </p:spPr>
        <p:txBody>
          <a:bodyPr/>
          <a:lstStyle/>
          <a:p>
            <a:r>
              <a:rPr lang="en-US">
                <a:latin typeface="Franklin Gothic Heavy"/>
              </a:rPr>
              <a:t>Overview</a:t>
            </a:r>
          </a:p>
        </p:txBody>
      </p:sp>
      <p:sp>
        <p:nvSpPr>
          <p:cNvPr id="5" name="Content Placeholder 4">
            <a:extLst>
              <a:ext uri="{FF2B5EF4-FFF2-40B4-BE49-F238E27FC236}">
                <a16:creationId xmlns:a16="http://schemas.microsoft.com/office/drawing/2014/main" id="{69CCE814-DA6A-4312-B85D-5082208D2CA7}"/>
              </a:ext>
            </a:extLst>
          </p:cNvPr>
          <p:cNvSpPr>
            <a:spLocks noGrp="1"/>
          </p:cNvSpPr>
          <p:nvPr>
            <p:ph idx="1"/>
          </p:nvPr>
        </p:nvSpPr>
        <p:spPr>
          <a:xfrm>
            <a:off x="714632" y="2302417"/>
            <a:ext cx="5649569" cy="3621107"/>
          </a:xfrm>
        </p:spPr>
        <p:txBody>
          <a:bodyPr vert="horz" lIns="91440" tIns="45720" rIns="91440" bIns="45720" rtlCol="0" anchor="t">
            <a:normAutofit/>
          </a:bodyPr>
          <a:lstStyle/>
          <a:p>
            <a:pPr>
              <a:lnSpc>
                <a:spcPct val="150000"/>
              </a:lnSpc>
            </a:pPr>
            <a:r>
              <a:rPr lang="en-US" sz="1800">
                <a:latin typeface="Franklin Gothic Book"/>
                <a:cs typeface="Arial"/>
              </a:rPr>
              <a:t>Provided a series of marketing materials that you can use to help promote:</a:t>
            </a:r>
            <a:endParaRPr lang="en-US"/>
          </a:p>
          <a:p>
            <a:pPr lvl="1">
              <a:lnSpc>
                <a:spcPct val="150000"/>
              </a:lnSpc>
            </a:pPr>
            <a:r>
              <a:rPr lang="en-US" sz="1800">
                <a:latin typeface="Franklin Gothic Book"/>
                <a:cs typeface="Arial"/>
              </a:rPr>
              <a:t>Awareness of the </a:t>
            </a:r>
            <a:r>
              <a:rPr lang="en-US" sz="1800" err="1">
                <a:latin typeface="Franklin Gothic Book"/>
                <a:cs typeface="Arial"/>
              </a:rPr>
              <a:t>AlarmBiller</a:t>
            </a:r>
            <a:r>
              <a:rPr lang="en-US" sz="1800">
                <a:latin typeface="Franklin Gothic Book"/>
                <a:cs typeface="Arial"/>
              </a:rPr>
              <a:t> Software </a:t>
            </a:r>
            <a:endParaRPr lang="en-US" sz="1800">
              <a:latin typeface="Franklin Gothic Book"/>
            </a:endParaRPr>
          </a:p>
          <a:p>
            <a:pPr lvl="1">
              <a:lnSpc>
                <a:spcPct val="150000"/>
              </a:lnSpc>
            </a:pPr>
            <a:r>
              <a:rPr lang="en-US" sz="1800">
                <a:latin typeface="Franklin Gothic Book"/>
                <a:cs typeface="Arial"/>
              </a:rPr>
              <a:t>Education around the availability and integration of </a:t>
            </a:r>
            <a:r>
              <a:rPr lang="en-US" sz="1800" err="1">
                <a:latin typeface="Franklin Gothic Book"/>
                <a:cs typeface="Arial"/>
              </a:rPr>
              <a:t>AlarmBiller</a:t>
            </a:r>
            <a:r>
              <a:rPr lang="en-US" sz="1800">
                <a:latin typeface="Franklin Gothic Book"/>
                <a:cs typeface="Arial"/>
              </a:rPr>
              <a:t>/Stages</a:t>
            </a:r>
          </a:p>
          <a:p>
            <a:pPr>
              <a:lnSpc>
                <a:spcPct val="150000"/>
              </a:lnSpc>
            </a:pPr>
            <a:r>
              <a:rPr lang="en-US" sz="1800">
                <a:latin typeface="Franklin Gothic Book"/>
                <a:cs typeface="Arial"/>
              </a:rPr>
              <a:t>Ability to customize for co-branding</a:t>
            </a:r>
          </a:p>
          <a:p>
            <a:pPr>
              <a:lnSpc>
                <a:spcPct val="150000"/>
              </a:lnSpc>
            </a:pPr>
            <a:r>
              <a:rPr lang="en-US" sz="1800">
                <a:latin typeface="Franklin Gothic Book"/>
                <a:cs typeface="Arial"/>
              </a:rPr>
              <a:t>All files will be available via </a:t>
            </a:r>
            <a:r>
              <a:rPr lang="en-US" sz="1800" err="1">
                <a:latin typeface="Franklin Gothic Book"/>
                <a:cs typeface="Arial"/>
              </a:rPr>
              <a:t>DropBox</a:t>
            </a:r>
            <a:r>
              <a:rPr lang="en-US" sz="1800">
                <a:latin typeface="Franklin Gothic Book"/>
                <a:cs typeface="Arial"/>
              </a:rPr>
              <a:t> link to download</a:t>
            </a:r>
          </a:p>
          <a:p>
            <a:pPr>
              <a:lnSpc>
                <a:spcPct val="150000"/>
              </a:lnSpc>
            </a:pPr>
            <a:endParaRPr lang="en-US" sz="1800">
              <a:latin typeface="Franklin Gothic Book"/>
            </a:endParaRPr>
          </a:p>
          <a:p>
            <a:pPr>
              <a:lnSpc>
                <a:spcPct val="150000"/>
              </a:lnSpc>
            </a:pPr>
            <a:endParaRPr lang="en-US" sz="1800">
              <a:latin typeface="Franklin Gothic Book"/>
            </a:endParaRPr>
          </a:p>
        </p:txBody>
      </p:sp>
      <p:pic>
        <p:nvPicPr>
          <p:cNvPr id="2" name="Graphic 2" descr="Theatre with solid fill">
            <a:extLst>
              <a:ext uri="{FF2B5EF4-FFF2-40B4-BE49-F238E27FC236}">
                <a16:creationId xmlns:a16="http://schemas.microsoft.com/office/drawing/2014/main" id="{CE4F614D-AFCB-4025-9231-ACE5849B5C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01898" y="1754256"/>
            <a:ext cx="4330976" cy="4330976"/>
          </a:xfrm>
          <a:prstGeom prst="rect">
            <a:avLst/>
          </a:prstGeom>
        </p:spPr>
      </p:pic>
    </p:spTree>
    <p:extLst>
      <p:ext uri="{BB962C8B-B14F-4D97-AF65-F5344CB8AC3E}">
        <p14:creationId xmlns:p14="http://schemas.microsoft.com/office/powerpoint/2010/main" val="259650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F439E-3EE6-43AE-81D8-D2F65C7BF55D}"/>
              </a:ext>
            </a:extLst>
          </p:cNvPr>
          <p:cNvSpPr>
            <a:spLocks noGrp="1"/>
          </p:cNvSpPr>
          <p:nvPr>
            <p:ph type="title"/>
          </p:nvPr>
        </p:nvSpPr>
        <p:spPr>
          <a:xfrm>
            <a:off x="728715" y="1485850"/>
            <a:ext cx="4721141" cy="954160"/>
          </a:xfrm>
        </p:spPr>
        <p:txBody>
          <a:bodyPr>
            <a:noAutofit/>
          </a:bodyPr>
          <a:lstStyle/>
          <a:p>
            <a:r>
              <a:rPr lang="en-US" sz="6600">
                <a:latin typeface="Franklin Gothic Medium"/>
                <a:cs typeface="Arial"/>
              </a:rPr>
              <a:t>Background</a:t>
            </a:r>
          </a:p>
        </p:txBody>
      </p:sp>
      <p:sp>
        <p:nvSpPr>
          <p:cNvPr id="3" name="Content Placeholder 2">
            <a:extLst>
              <a:ext uri="{FF2B5EF4-FFF2-40B4-BE49-F238E27FC236}">
                <a16:creationId xmlns:a16="http://schemas.microsoft.com/office/drawing/2014/main" id="{FDAEAFB2-CE18-4C0B-8D03-5E1EDDCB2DAA}"/>
              </a:ext>
            </a:extLst>
          </p:cNvPr>
          <p:cNvSpPr>
            <a:spLocks noGrp="1"/>
          </p:cNvSpPr>
          <p:nvPr>
            <p:ph idx="1"/>
          </p:nvPr>
        </p:nvSpPr>
        <p:spPr>
          <a:xfrm>
            <a:off x="768071" y="2474690"/>
            <a:ext cx="8467364" cy="3781697"/>
          </a:xfrm>
        </p:spPr>
        <p:txBody>
          <a:bodyPr vert="horz" lIns="91440" tIns="45720" rIns="91440" bIns="45720" rtlCol="0" anchor="t">
            <a:normAutofit/>
          </a:bodyPr>
          <a:lstStyle/>
          <a:p>
            <a:pPr>
              <a:lnSpc>
                <a:spcPct val="150000"/>
              </a:lnSpc>
            </a:pPr>
            <a:r>
              <a:rPr lang="en-US" sz="1800">
                <a:latin typeface="Franklin Gothic Book"/>
                <a:cs typeface="Arial"/>
              </a:rPr>
              <a:t>Bold Group provides an opportunity to Central Stations to become an Affiliate to promote </a:t>
            </a:r>
            <a:r>
              <a:rPr lang="en-US" sz="1800" err="1">
                <a:latin typeface="Franklin Gothic Book"/>
                <a:cs typeface="Arial"/>
              </a:rPr>
              <a:t>AlarmBiller</a:t>
            </a:r>
            <a:r>
              <a:rPr lang="en-US" sz="1800">
                <a:latin typeface="Franklin Gothic Book"/>
                <a:cs typeface="Arial"/>
              </a:rPr>
              <a:t> to their dealer customer base. </a:t>
            </a:r>
            <a:endParaRPr lang="en-US" sz="1800">
              <a:latin typeface="Franklin Gothic Book"/>
            </a:endParaRPr>
          </a:p>
          <a:p>
            <a:pPr>
              <a:lnSpc>
                <a:spcPct val="150000"/>
              </a:lnSpc>
            </a:pPr>
            <a:r>
              <a:rPr lang="en-US" sz="1800">
                <a:latin typeface="Franklin Gothic Book"/>
                <a:cs typeface="Arial"/>
              </a:rPr>
              <a:t>For those Central Stations already using Stages as their alarm monitoring platform, the ability for a dealer to integrate its financial and operational management software with the Central Stations alarm monitoring drives significant differentiation and value for both organizations. </a:t>
            </a:r>
            <a:endParaRPr lang="en-US" sz="1800">
              <a:latin typeface="Franklin Gothic Book"/>
            </a:endParaRPr>
          </a:p>
          <a:p>
            <a:pPr>
              <a:lnSpc>
                <a:spcPct val="150000"/>
              </a:lnSpc>
            </a:pPr>
            <a:r>
              <a:rPr lang="en-US" sz="1800">
                <a:latin typeface="Franklin Gothic Book"/>
                <a:cs typeface="Arial"/>
              </a:rPr>
              <a:t>A Central Station now has a unique differentiator to elevate from their competition and a dealer can now streamline their operations. </a:t>
            </a:r>
            <a:endParaRPr lang="en-US" sz="1800">
              <a:latin typeface="Franklin Gothic Book"/>
            </a:endParaRPr>
          </a:p>
        </p:txBody>
      </p:sp>
      <p:pic>
        <p:nvPicPr>
          <p:cNvPr id="5" name="Picture 5" descr="Icon&#10;&#10;Description automatically generated">
            <a:extLst>
              <a:ext uri="{FF2B5EF4-FFF2-40B4-BE49-F238E27FC236}">
                <a16:creationId xmlns:a16="http://schemas.microsoft.com/office/drawing/2014/main" id="{4D82DDD4-329C-4BE0-A2D6-9A57A94734FE}"/>
              </a:ext>
            </a:extLst>
          </p:cNvPr>
          <p:cNvPicPr>
            <a:picLocks noChangeAspect="1"/>
          </p:cNvPicPr>
          <p:nvPr/>
        </p:nvPicPr>
        <p:blipFill>
          <a:blip r:embed="rId2"/>
          <a:stretch>
            <a:fillRect/>
          </a:stretch>
        </p:blipFill>
        <p:spPr>
          <a:xfrm>
            <a:off x="9745664" y="1696414"/>
            <a:ext cx="1628853" cy="4586567"/>
          </a:xfrm>
          <a:prstGeom prst="rect">
            <a:avLst/>
          </a:prstGeom>
        </p:spPr>
      </p:pic>
    </p:spTree>
    <p:extLst>
      <p:ext uri="{BB962C8B-B14F-4D97-AF65-F5344CB8AC3E}">
        <p14:creationId xmlns:p14="http://schemas.microsoft.com/office/powerpoint/2010/main" val="3064910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B902-A8E9-43E7-B676-1EE0D33A9F6B}"/>
              </a:ext>
            </a:extLst>
          </p:cNvPr>
          <p:cNvSpPr>
            <a:spLocks noGrp="1"/>
          </p:cNvSpPr>
          <p:nvPr>
            <p:ph type="title"/>
          </p:nvPr>
        </p:nvSpPr>
        <p:spPr>
          <a:xfrm>
            <a:off x="714632" y="1420506"/>
            <a:ext cx="10515600" cy="954160"/>
          </a:xfrm>
        </p:spPr>
        <p:txBody>
          <a:bodyPr/>
          <a:lstStyle/>
          <a:p>
            <a:r>
              <a:rPr lang="en-US">
                <a:latin typeface="Franklin Gothic Heavy"/>
                <a:cs typeface="Arial"/>
              </a:rPr>
              <a:t>Campaign Goals &amp; Objectives</a:t>
            </a:r>
          </a:p>
        </p:txBody>
      </p:sp>
      <p:sp>
        <p:nvSpPr>
          <p:cNvPr id="5" name="Title 1">
            <a:extLst>
              <a:ext uri="{FF2B5EF4-FFF2-40B4-BE49-F238E27FC236}">
                <a16:creationId xmlns:a16="http://schemas.microsoft.com/office/drawing/2014/main" id="{B687B8A4-66CE-438D-871B-3A0613AB1425}"/>
              </a:ext>
            </a:extLst>
          </p:cNvPr>
          <p:cNvSpPr txBox="1">
            <a:spLocks/>
          </p:cNvSpPr>
          <p:nvPr/>
        </p:nvSpPr>
        <p:spPr>
          <a:xfrm>
            <a:off x="751904" y="2220607"/>
            <a:ext cx="7666383" cy="299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lumMod val="10000"/>
                  </a:schemeClr>
                </a:solidFill>
                <a:latin typeface="Arial Black" panose="020B0A04020102020204" pitchFamily="34" charset="0"/>
                <a:ea typeface="+mj-ea"/>
                <a:cs typeface="Arial" panose="020B0604020202020204" pitchFamily="34" charset="0"/>
              </a:defRPr>
            </a:lvl1pPr>
          </a:lstStyle>
          <a:p>
            <a:r>
              <a:rPr lang="en-US" sz="1900" b="0">
                <a:latin typeface="Franklin Gothic Heavy"/>
                <a:cs typeface="Arial"/>
              </a:rPr>
              <a:t>What are we trying to achieve through our marketing campaign</a:t>
            </a:r>
          </a:p>
        </p:txBody>
      </p:sp>
      <p:sp>
        <p:nvSpPr>
          <p:cNvPr id="33" name="TextBox 32">
            <a:extLst>
              <a:ext uri="{FF2B5EF4-FFF2-40B4-BE49-F238E27FC236}">
                <a16:creationId xmlns:a16="http://schemas.microsoft.com/office/drawing/2014/main" id="{E79BED34-7C54-4231-A941-BD342647429D}"/>
              </a:ext>
            </a:extLst>
          </p:cNvPr>
          <p:cNvSpPr txBox="1"/>
          <p:nvPr/>
        </p:nvSpPr>
        <p:spPr>
          <a:xfrm>
            <a:off x="1109041" y="2740715"/>
            <a:ext cx="5903016" cy="36414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solidFill>
                  <a:srgbClr val="444444"/>
                </a:solidFill>
                <a:latin typeface="Franklin Gothic Book"/>
                <a:cs typeface="Arial"/>
              </a:rPr>
              <a:t>Drive awareness about </a:t>
            </a:r>
            <a:r>
              <a:rPr lang="en-US" sz="1600" err="1">
                <a:solidFill>
                  <a:srgbClr val="444444"/>
                </a:solidFill>
                <a:latin typeface="Franklin Gothic Book"/>
                <a:cs typeface="Arial"/>
              </a:rPr>
              <a:t>AlarmBiller</a:t>
            </a:r>
            <a:r>
              <a:rPr lang="en-US" sz="1600">
                <a:solidFill>
                  <a:srgbClr val="444444"/>
                </a:solidFill>
                <a:latin typeface="Franklin Gothic Book"/>
                <a:cs typeface="Arial"/>
              </a:rPr>
              <a:t> and how it can help reduce manual redundant tasks and streamline a dealer’s financial operations​</a:t>
            </a:r>
            <a:br>
              <a:rPr lang="en-US"/>
            </a:br>
            <a:endParaRPr lang="en-US" sz="1600">
              <a:latin typeface="Franklin Gothic Book"/>
              <a:cs typeface="Calibri"/>
            </a:endParaRPr>
          </a:p>
          <a:p>
            <a:pPr marL="285750" indent="-285750">
              <a:buFont typeface="Arial"/>
              <a:buChar char="•"/>
            </a:pPr>
            <a:r>
              <a:rPr lang="en-US" sz="1600">
                <a:solidFill>
                  <a:srgbClr val="444444"/>
                </a:solidFill>
                <a:latin typeface="Franklin Gothic Book"/>
                <a:cs typeface="Arial"/>
              </a:rPr>
              <a:t>Educate and Inform our audience how the </a:t>
            </a:r>
            <a:r>
              <a:rPr lang="en-US" sz="1600" err="1">
                <a:solidFill>
                  <a:srgbClr val="444444"/>
                </a:solidFill>
                <a:latin typeface="Franklin Gothic Book"/>
                <a:cs typeface="Arial"/>
              </a:rPr>
              <a:t>AlarmBiller</a:t>
            </a:r>
            <a:r>
              <a:rPr lang="en-US" sz="1600">
                <a:solidFill>
                  <a:srgbClr val="444444"/>
                </a:solidFill>
                <a:latin typeface="Franklin Gothic Book"/>
                <a:cs typeface="Arial"/>
              </a:rPr>
              <a:t> and Stages integration brings value through increased efficiency and productivity.​</a:t>
            </a:r>
            <a:br>
              <a:rPr lang="en-US"/>
            </a:br>
            <a:endParaRPr lang="en-US" sz="1600">
              <a:solidFill>
                <a:srgbClr val="444444"/>
              </a:solidFill>
              <a:latin typeface="Franklin Gothic Book"/>
              <a:cs typeface="Arial"/>
            </a:endParaRPr>
          </a:p>
          <a:p>
            <a:pPr marL="285750" indent="-285750">
              <a:buFont typeface="Arial"/>
              <a:buChar char="•"/>
            </a:pPr>
            <a:r>
              <a:rPr lang="en-US" sz="1600">
                <a:solidFill>
                  <a:srgbClr val="444444"/>
                </a:solidFill>
                <a:latin typeface="Franklin Gothic Book"/>
                <a:cs typeface="Arial"/>
              </a:rPr>
              <a:t>Convince dealers to choose your central station because you offer the </a:t>
            </a:r>
            <a:r>
              <a:rPr lang="en-US" sz="1600" err="1">
                <a:solidFill>
                  <a:srgbClr val="444444"/>
                </a:solidFill>
                <a:latin typeface="Franklin Gothic Book"/>
                <a:cs typeface="Arial"/>
              </a:rPr>
              <a:t>AlarmBiller</a:t>
            </a:r>
            <a:r>
              <a:rPr lang="en-US" sz="1600">
                <a:solidFill>
                  <a:srgbClr val="444444"/>
                </a:solidFill>
                <a:latin typeface="Franklin Gothic Book"/>
                <a:cs typeface="Arial"/>
              </a:rPr>
              <a:t>/Stages integration</a:t>
            </a:r>
            <a:br>
              <a:rPr lang="en-US"/>
            </a:br>
            <a:r>
              <a:rPr lang="en-US" sz="1600">
                <a:solidFill>
                  <a:srgbClr val="444444"/>
                </a:solidFill>
                <a:latin typeface="Franklin Gothic Book"/>
                <a:cs typeface="Arial"/>
              </a:rPr>
              <a:t> ​</a:t>
            </a:r>
          </a:p>
          <a:p>
            <a:pPr marL="285750" indent="-285750">
              <a:buFont typeface="Arial"/>
              <a:buChar char="•"/>
            </a:pPr>
            <a:r>
              <a:rPr lang="en-US" sz="1600">
                <a:solidFill>
                  <a:srgbClr val="444444"/>
                </a:solidFill>
                <a:latin typeface="Franklin Gothic Book"/>
                <a:cs typeface="Arial"/>
              </a:rPr>
              <a:t>Convince dealers to choose or change to  </a:t>
            </a:r>
            <a:r>
              <a:rPr lang="en-US" sz="1600" err="1">
                <a:solidFill>
                  <a:srgbClr val="444444"/>
                </a:solidFill>
                <a:latin typeface="Franklin Gothic Book"/>
                <a:cs typeface="Arial"/>
              </a:rPr>
              <a:t>AlarmBiller</a:t>
            </a:r>
            <a:r>
              <a:rPr lang="en-US" sz="1600">
                <a:solidFill>
                  <a:srgbClr val="444444"/>
                </a:solidFill>
                <a:latin typeface="Franklin Gothic Book"/>
                <a:cs typeface="Arial"/>
              </a:rPr>
              <a:t> to leverage the unique value of the central station integration with Stages​</a:t>
            </a:r>
          </a:p>
        </p:txBody>
      </p:sp>
      <p:pic>
        <p:nvPicPr>
          <p:cNvPr id="34" name="Graphic 34" descr="Target with solid fill">
            <a:extLst>
              <a:ext uri="{FF2B5EF4-FFF2-40B4-BE49-F238E27FC236}">
                <a16:creationId xmlns:a16="http://schemas.microsoft.com/office/drawing/2014/main" id="{564D0A19-2ED5-4BDF-B430-952958494F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38561" y="1940616"/>
            <a:ext cx="4442791" cy="4442791"/>
          </a:xfrm>
          <a:prstGeom prst="rect">
            <a:avLst/>
          </a:prstGeom>
        </p:spPr>
      </p:pic>
    </p:spTree>
    <p:extLst>
      <p:ext uri="{BB962C8B-B14F-4D97-AF65-F5344CB8AC3E}">
        <p14:creationId xmlns:p14="http://schemas.microsoft.com/office/powerpoint/2010/main" val="3280244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B902-A8E9-43E7-B676-1EE0D33A9F6B}"/>
              </a:ext>
            </a:extLst>
          </p:cNvPr>
          <p:cNvSpPr>
            <a:spLocks noGrp="1"/>
          </p:cNvSpPr>
          <p:nvPr>
            <p:ph type="title"/>
          </p:nvPr>
        </p:nvSpPr>
        <p:spPr>
          <a:xfrm>
            <a:off x="709820" y="1384512"/>
            <a:ext cx="10515600" cy="954160"/>
          </a:xfrm>
        </p:spPr>
        <p:txBody>
          <a:bodyPr/>
          <a:lstStyle/>
          <a:p>
            <a:r>
              <a:rPr lang="en-US">
                <a:latin typeface="Franklin Gothic Heavy"/>
              </a:rPr>
              <a:t>Campaign Strategies</a:t>
            </a:r>
          </a:p>
        </p:txBody>
      </p:sp>
      <p:sp>
        <p:nvSpPr>
          <p:cNvPr id="5" name="Title 1">
            <a:extLst>
              <a:ext uri="{FF2B5EF4-FFF2-40B4-BE49-F238E27FC236}">
                <a16:creationId xmlns:a16="http://schemas.microsoft.com/office/drawing/2014/main" id="{D5473000-E42F-4E12-A13B-7F6FB3F3939E}"/>
              </a:ext>
            </a:extLst>
          </p:cNvPr>
          <p:cNvSpPr txBox="1">
            <a:spLocks/>
          </p:cNvSpPr>
          <p:nvPr/>
        </p:nvSpPr>
        <p:spPr>
          <a:xfrm>
            <a:off x="710349" y="2155932"/>
            <a:ext cx="10519741" cy="3702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lumMod val="10000"/>
                  </a:schemeClr>
                </a:solidFill>
                <a:latin typeface="Arial Black" panose="020B0A04020102020204" pitchFamily="34" charset="0"/>
                <a:ea typeface="+mj-ea"/>
                <a:cs typeface="Arial" panose="020B0604020202020204" pitchFamily="34" charset="0"/>
              </a:defRPr>
            </a:lvl1pPr>
          </a:lstStyle>
          <a:p>
            <a:r>
              <a:rPr lang="en-US" sz="2400" b="0">
                <a:latin typeface="Franklin Gothic Heavy"/>
                <a:cs typeface="Arial"/>
              </a:rPr>
              <a:t>How will we achieve our goals and objectives</a:t>
            </a:r>
          </a:p>
        </p:txBody>
      </p:sp>
      <p:grpSp>
        <p:nvGrpSpPr>
          <p:cNvPr id="56" name="Group 55">
            <a:extLst>
              <a:ext uri="{FF2B5EF4-FFF2-40B4-BE49-F238E27FC236}">
                <a16:creationId xmlns:a16="http://schemas.microsoft.com/office/drawing/2014/main" id="{8A1DB432-0F4B-49F4-AC6C-63BE8BC7E473}"/>
              </a:ext>
            </a:extLst>
          </p:cNvPr>
          <p:cNvGrpSpPr/>
          <p:nvPr/>
        </p:nvGrpSpPr>
        <p:grpSpPr>
          <a:xfrm>
            <a:off x="839028" y="2843419"/>
            <a:ext cx="8848309" cy="3540258"/>
            <a:chOff x="1352550" y="2756452"/>
            <a:chExt cx="8848309" cy="3540258"/>
          </a:xfrm>
        </p:grpSpPr>
        <p:sp>
          <p:nvSpPr>
            <p:cNvPr id="50" name="TextBox 49">
              <a:extLst>
                <a:ext uri="{FF2B5EF4-FFF2-40B4-BE49-F238E27FC236}">
                  <a16:creationId xmlns:a16="http://schemas.microsoft.com/office/drawing/2014/main" id="{E9096F89-CDD0-4C48-AA73-2BD02F65D2FC}"/>
                </a:ext>
              </a:extLst>
            </p:cNvPr>
            <p:cNvSpPr txBox="1"/>
            <p:nvPr/>
          </p:nvSpPr>
          <p:spPr>
            <a:xfrm>
              <a:off x="2181639" y="2757280"/>
              <a:ext cx="801922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444444"/>
                  </a:solidFill>
                  <a:latin typeface="Franklin Gothic Heavy"/>
                  <a:cs typeface="Arial"/>
                </a:rPr>
                <a:t>Awareness​</a:t>
              </a:r>
              <a:endParaRPr lang="en-US" sz="1600">
                <a:latin typeface="Franklin Gothic Book"/>
                <a:cs typeface="Arial"/>
              </a:endParaRPr>
            </a:p>
            <a:p>
              <a:pPr marL="742950" lvl="1" indent="-285750">
                <a:buFont typeface="Arial"/>
                <a:buChar char="•"/>
              </a:pPr>
              <a:r>
                <a:rPr lang="en-US" sz="1600">
                  <a:solidFill>
                    <a:srgbClr val="444444"/>
                  </a:solidFill>
                  <a:latin typeface="Franklin Gothic Book"/>
                  <a:cs typeface="Arial"/>
                </a:rPr>
                <a:t>Develop solution focused marketing tools that drive the impact and value of a dealer using </a:t>
              </a:r>
              <a:r>
                <a:rPr lang="en-US" sz="1600" err="1">
                  <a:solidFill>
                    <a:srgbClr val="444444"/>
                  </a:solidFill>
                  <a:latin typeface="Franklin Gothic Book"/>
                  <a:cs typeface="Arial"/>
                </a:rPr>
                <a:t>AlarmBiller</a:t>
              </a:r>
              <a:r>
                <a:rPr lang="en-US" sz="1600">
                  <a:solidFill>
                    <a:srgbClr val="444444"/>
                  </a:solidFill>
                  <a:latin typeface="Franklin Gothic Book"/>
                  <a:cs typeface="Arial"/>
                </a:rPr>
                <a:t>​</a:t>
              </a:r>
            </a:p>
            <a:p>
              <a:br>
                <a:rPr lang="en-US" sz="2400">
                  <a:latin typeface="Franklin Gothic Book"/>
                  <a:cs typeface="Arial"/>
                </a:rPr>
              </a:br>
              <a:r>
                <a:rPr lang="en-US" sz="2400">
                  <a:solidFill>
                    <a:srgbClr val="444444"/>
                  </a:solidFill>
                  <a:latin typeface="Franklin Gothic Heavy"/>
                  <a:cs typeface="Arial"/>
                </a:rPr>
                <a:t>Educate and Inform​</a:t>
              </a:r>
              <a:endParaRPr lang="en-US" sz="2400">
                <a:latin typeface="Franklin Gothic Book"/>
                <a:cs typeface="Arial"/>
              </a:endParaRPr>
            </a:p>
            <a:p>
              <a:pPr marL="742950" lvl="1" indent="-285750">
                <a:buFont typeface="Arial"/>
                <a:buChar char="•"/>
              </a:pPr>
              <a:r>
                <a:rPr lang="en-US" sz="1600">
                  <a:solidFill>
                    <a:srgbClr val="444444"/>
                  </a:solidFill>
                  <a:latin typeface="Franklin Gothic Book"/>
                  <a:cs typeface="Arial"/>
                </a:rPr>
                <a:t>Provide clarity and understanding of how </a:t>
              </a:r>
              <a:r>
                <a:rPr lang="en-US" sz="1600" err="1">
                  <a:solidFill>
                    <a:srgbClr val="444444"/>
                  </a:solidFill>
                  <a:latin typeface="Franklin Gothic Book"/>
                  <a:cs typeface="Arial"/>
                </a:rPr>
                <a:t>AlarmBiller</a:t>
              </a:r>
              <a:r>
                <a:rPr lang="en-US" sz="1600">
                  <a:solidFill>
                    <a:srgbClr val="444444"/>
                  </a:solidFill>
                  <a:latin typeface="Franklin Gothic Book"/>
                  <a:cs typeface="Arial"/>
                </a:rPr>
                <a:t> and Stages integrate, and ​the operational challenges and pain points it will help alleviate to drive overall ​business efficiency.​</a:t>
              </a:r>
            </a:p>
            <a:p>
              <a:br>
                <a:rPr lang="en-US" sz="1600">
                  <a:solidFill>
                    <a:srgbClr val="444444"/>
                  </a:solidFill>
                  <a:latin typeface="Franklin Gothic Book"/>
                  <a:cs typeface="Arial"/>
                </a:rPr>
              </a:br>
              <a:r>
                <a:rPr lang="en-US" sz="2400">
                  <a:solidFill>
                    <a:srgbClr val="444444"/>
                  </a:solidFill>
                  <a:latin typeface="Franklin Gothic Heavy"/>
                  <a:cs typeface="Arial"/>
                </a:rPr>
                <a:t>Convince​</a:t>
              </a:r>
              <a:endParaRPr lang="en-US" sz="1600">
                <a:latin typeface="Franklin Gothic Book"/>
                <a:cs typeface="Arial"/>
              </a:endParaRPr>
            </a:p>
            <a:p>
              <a:pPr marL="742950" lvl="1" indent="-285750">
                <a:buFont typeface="Arial"/>
                <a:buChar char="•"/>
              </a:pPr>
              <a:r>
                <a:rPr lang="en-US" sz="1600">
                  <a:solidFill>
                    <a:srgbClr val="444444"/>
                  </a:solidFill>
                  <a:latin typeface="Franklin Gothic Book"/>
                  <a:cs typeface="Arial"/>
                </a:rPr>
                <a:t>Create an urgency and evoke the importance of how the </a:t>
              </a:r>
              <a:r>
                <a:rPr lang="en-US" sz="1600" err="1">
                  <a:solidFill>
                    <a:srgbClr val="444444"/>
                  </a:solidFill>
                  <a:latin typeface="Franklin Gothic Book"/>
                  <a:cs typeface="Arial"/>
                </a:rPr>
                <a:t>AlarmBiller</a:t>
              </a:r>
              <a:r>
                <a:rPr lang="en-US" sz="1600">
                  <a:solidFill>
                    <a:srgbClr val="444444"/>
                  </a:solidFill>
                  <a:latin typeface="Franklin Gothic Book"/>
                  <a:cs typeface="Arial"/>
                </a:rPr>
                <a:t> and Stages integration will help differentiate and grow their business.  ​</a:t>
              </a:r>
            </a:p>
          </p:txBody>
        </p:sp>
        <p:pic>
          <p:nvPicPr>
            <p:cNvPr id="51" name="Graphic 51" descr="Head with gears with solid fill">
              <a:extLst>
                <a:ext uri="{FF2B5EF4-FFF2-40B4-BE49-F238E27FC236}">
                  <a16:creationId xmlns:a16="http://schemas.microsoft.com/office/drawing/2014/main" id="{1CA1ED35-900B-4EC3-9826-129BE8E68F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8811" y="2756452"/>
              <a:ext cx="587237" cy="587237"/>
            </a:xfrm>
            <a:prstGeom prst="rect">
              <a:avLst/>
            </a:prstGeom>
          </p:spPr>
        </p:pic>
        <p:pic>
          <p:nvPicPr>
            <p:cNvPr id="53" name="Graphic 53" descr="Information with solid fill">
              <a:extLst>
                <a:ext uri="{FF2B5EF4-FFF2-40B4-BE49-F238E27FC236}">
                  <a16:creationId xmlns:a16="http://schemas.microsoft.com/office/drawing/2014/main" id="{30D1ABBA-FCE4-4C1A-9537-630915761B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3256" y="3924300"/>
              <a:ext cx="583096" cy="583096"/>
            </a:xfrm>
            <a:prstGeom prst="rect">
              <a:avLst/>
            </a:prstGeom>
          </p:spPr>
        </p:pic>
        <p:pic>
          <p:nvPicPr>
            <p:cNvPr id="54" name="Graphic 54" descr="Chat with solid fill">
              <a:extLst>
                <a:ext uri="{FF2B5EF4-FFF2-40B4-BE49-F238E27FC236}">
                  <a16:creationId xmlns:a16="http://schemas.microsoft.com/office/drawing/2014/main" id="{FFFB94BC-AEE6-4AD4-A999-07D3F1E4E4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52550" y="5228811"/>
              <a:ext cx="603803" cy="603803"/>
            </a:xfrm>
            <a:prstGeom prst="rect">
              <a:avLst/>
            </a:prstGeom>
          </p:spPr>
        </p:pic>
      </p:grpSp>
      <p:pic>
        <p:nvPicPr>
          <p:cNvPr id="55" name="Graphic 55" descr="Chess pieces with solid fill">
            <a:extLst>
              <a:ext uri="{FF2B5EF4-FFF2-40B4-BE49-F238E27FC236}">
                <a16:creationId xmlns:a16="http://schemas.microsoft.com/office/drawing/2014/main" id="{834C117E-850A-4ED7-89C6-970C96CDE32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67312" y="511865"/>
            <a:ext cx="2844247" cy="2848389"/>
          </a:xfrm>
          <a:prstGeom prst="rect">
            <a:avLst/>
          </a:prstGeom>
        </p:spPr>
      </p:pic>
    </p:spTree>
    <p:extLst>
      <p:ext uri="{BB962C8B-B14F-4D97-AF65-F5344CB8AC3E}">
        <p14:creationId xmlns:p14="http://schemas.microsoft.com/office/powerpoint/2010/main" val="2672457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5F51D-AB73-460D-B73B-1E46FC1E1423}"/>
              </a:ext>
            </a:extLst>
          </p:cNvPr>
          <p:cNvSpPr>
            <a:spLocks noGrp="1"/>
          </p:cNvSpPr>
          <p:nvPr>
            <p:ph type="title"/>
          </p:nvPr>
        </p:nvSpPr>
        <p:spPr>
          <a:xfrm>
            <a:off x="764328" y="1952888"/>
            <a:ext cx="6850546" cy="1273039"/>
          </a:xfrm>
        </p:spPr>
        <p:txBody>
          <a:bodyPr vert="horz" lIns="91440" tIns="45720" rIns="91440" bIns="45720" rtlCol="0" anchor="ctr">
            <a:noAutofit/>
          </a:bodyPr>
          <a:lstStyle/>
          <a:p>
            <a:r>
              <a:rPr lang="en-US" sz="4800">
                <a:latin typeface="Franklin Gothic Heavy"/>
                <a:cs typeface="Arial"/>
              </a:rPr>
              <a:t>Communication</a:t>
            </a:r>
            <a:br>
              <a:rPr lang="en-US" sz="4800">
                <a:latin typeface="Franklin Gothic Heavy"/>
                <a:cs typeface="Arial"/>
              </a:rPr>
            </a:br>
            <a:r>
              <a:rPr lang="en-US" sz="4800">
                <a:latin typeface="Franklin Gothic Heavy"/>
                <a:cs typeface="Arial"/>
              </a:rPr>
              <a:t>Objective</a:t>
            </a:r>
            <a:br>
              <a:rPr lang="en-US" sz="4000" b="0">
                <a:latin typeface="Franklin Gothic Heavy"/>
              </a:rPr>
            </a:br>
            <a:endParaRPr lang="en-US" sz="4800">
              <a:latin typeface="Franklin Gothic Heavy"/>
            </a:endParaRPr>
          </a:p>
        </p:txBody>
      </p:sp>
      <p:sp>
        <p:nvSpPr>
          <p:cNvPr id="3" name="Content Placeholder 2">
            <a:extLst>
              <a:ext uri="{FF2B5EF4-FFF2-40B4-BE49-F238E27FC236}">
                <a16:creationId xmlns:a16="http://schemas.microsoft.com/office/drawing/2014/main" id="{AFB3C5F1-76A3-4939-91A5-C5D93CE17EC7}"/>
              </a:ext>
            </a:extLst>
          </p:cNvPr>
          <p:cNvSpPr>
            <a:spLocks noGrp="1"/>
          </p:cNvSpPr>
          <p:nvPr>
            <p:ph idx="1"/>
          </p:nvPr>
        </p:nvSpPr>
        <p:spPr>
          <a:xfrm>
            <a:off x="735340" y="4414481"/>
            <a:ext cx="6014003" cy="1919031"/>
          </a:xfrm>
        </p:spPr>
        <p:txBody>
          <a:bodyPr vert="horz" lIns="91440" tIns="45720" rIns="91440" bIns="45720" rtlCol="0" anchor="t">
            <a:normAutofit/>
          </a:bodyPr>
          <a:lstStyle/>
          <a:p>
            <a:pPr>
              <a:lnSpc>
                <a:spcPct val="150000"/>
              </a:lnSpc>
            </a:pPr>
            <a:r>
              <a:rPr lang="en-US" sz="1800">
                <a:latin typeface="Franklin Gothic Book"/>
                <a:cs typeface="Arial"/>
              </a:rPr>
              <a:t>Get a dealer to sign-on with a central station because they believe that through the </a:t>
            </a:r>
            <a:r>
              <a:rPr lang="en-US" sz="1800" err="1">
                <a:latin typeface="Franklin Gothic Book"/>
                <a:cs typeface="Arial"/>
              </a:rPr>
              <a:t>AlarmBiller</a:t>
            </a:r>
            <a:r>
              <a:rPr lang="en-US" sz="1800">
                <a:latin typeface="Franklin Gothic Book"/>
                <a:cs typeface="Arial"/>
              </a:rPr>
              <a:t>/Stages integration they will be able to reduce manual redundant tasks and see significant cost reduction and increased revenue.</a:t>
            </a:r>
            <a:endParaRPr lang="en-US" sz="1800"/>
          </a:p>
          <a:p>
            <a:pPr>
              <a:lnSpc>
                <a:spcPct val="150000"/>
              </a:lnSpc>
            </a:pPr>
            <a:endParaRPr lang="en-US" sz="2400"/>
          </a:p>
        </p:txBody>
      </p:sp>
      <p:sp>
        <p:nvSpPr>
          <p:cNvPr id="4" name="TextBox 3">
            <a:extLst>
              <a:ext uri="{FF2B5EF4-FFF2-40B4-BE49-F238E27FC236}">
                <a16:creationId xmlns:a16="http://schemas.microsoft.com/office/drawing/2014/main" id="{B9794A2A-259C-45B0-BD92-1BA435291528}"/>
              </a:ext>
            </a:extLst>
          </p:cNvPr>
          <p:cNvSpPr txBox="1"/>
          <p:nvPr/>
        </p:nvSpPr>
        <p:spPr>
          <a:xfrm>
            <a:off x="765314" y="3051313"/>
            <a:ext cx="739802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solidFill>
                  <a:srgbClr val="696975"/>
                </a:solidFill>
                <a:latin typeface="Franklin Gothic Heavy"/>
              </a:rPr>
              <a:t>What is the single most important thing we want our audience to do?</a:t>
            </a:r>
            <a:r>
              <a:rPr lang="en-US" sz="2400">
                <a:solidFill>
                  <a:srgbClr val="696975"/>
                </a:solidFill>
                <a:latin typeface="Franklin Gothic Heavy"/>
              </a:rPr>
              <a:t>​ (Get someone to do something because they believe…)</a:t>
            </a:r>
            <a:endParaRPr lang="en-US" sz="2400">
              <a:solidFill>
                <a:srgbClr val="696975"/>
              </a:solidFill>
              <a:cs typeface="Calibri"/>
            </a:endParaRPr>
          </a:p>
        </p:txBody>
      </p:sp>
      <p:pic>
        <p:nvPicPr>
          <p:cNvPr id="5" name="Graphic 5" descr="Network diagram with solid fill">
            <a:extLst>
              <a:ext uri="{FF2B5EF4-FFF2-40B4-BE49-F238E27FC236}">
                <a16:creationId xmlns:a16="http://schemas.microsoft.com/office/drawing/2014/main" id="{122B0EB2-947B-473E-A563-45E990C3A0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69256" y="1745973"/>
            <a:ext cx="4248150" cy="4244009"/>
          </a:xfrm>
          <a:prstGeom prst="rect">
            <a:avLst/>
          </a:prstGeom>
        </p:spPr>
      </p:pic>
    </p:spTree>
    <p:extLst>
      <p:ext uri="{BB962C8B-B14F-4D97-AF65-F5344CB8AC3E}">
        <p14:creationId xmlns:p14="http://schemas.microsoft.com/office/powerpoint/2010/main" val="3938125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B6ADF4-8E5B-4E30-B813-B196F6DECFDA}"/>
              </a:ext>
            </a:extLst>
          </p:cNvPr>
          <p:cNvSpPr/>
          <p:nvPr/>
        </p:nvSpPr>
        <p:spPr>
          <a:xfrm>
            <a:off x="5928692" y="2545244"/>
            <a:ext cx="4853609" cy="380171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A44795-AA37-4F1D-B08E-3ABB6A67B321}"/>
              </a:ext>
            </a:extLst>
          </p:cNvPr>
          <p:cNvSpPr/>
          <p:nvPr/>
        </p:nvSpPr>
        <p:spPr>
          <a:xfrm>
            <a:off x="797616" y="2549386"/>
            <a:ext cx="4853609" cy="37975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526315-C007-4ED8-83D2-235F9B26D9D3}"/>
              </a:ext>
            </a:extLst>
          </p:cNvPr>
          <p:cNvSpPr>
            <a:spLocks noGrp="1"/>
          </p:cNvSpPr>
          <p:nvPr>
            <p:ph type="title"/>
          </p:nvPr>
        </p:nvSpPr>
        <p:spPr>
          <a:xfrm>
            <a:off x="698778" y="1405754"/>
            <a:ext cx="3413263" cy="618715"/>
          </a:xfrm>
        </p:spPr>
        <p:txBody>
          <a:bodyPr>
            <a:noAutofit/>
          </a:bodyPr>
          <a:lstStyle/>
          <a:p>
            <a:r>
              <a:rPr lang="en-US" sz="5400">
                <a:latin typeface="Franklin Gothic Heavy"/>
                <a:cs typeface="Arial"/>
              </a:rPr>
              <a:t>Audience</a:t>
            </a:r>
          </a:p>
        </p:txBody>
      </p:sp>
      <p:sp>
        <p:nvSpPr>
          <p:cNvPr id="3" name="Content Placeholder 2">
            <a:extLst>
              <a:ext uri="{FF2B5EF4-FFF2-40B4-BE49-F238E27FC236}">
                <a16:creationId xmlns:a16="http://schemas.microsoft.com/office/drawing/2014/main" id="{55A3740C-E6A5-40CA-80D3-7558CDAE2061}"/>
              </a:ext>
            </a:extLst>
          </p:cNvPr>
          <p:cNvSpPr>
            <a:spLocks noGrp="1"/>
          </p:cNvSpPr>
          <p:nvPr>
            <p:ph idx="1"/>
          </p:nvPr>
        </p:nvSpPr>
        <p:spPr>
          <a:xfrm>
            <a:off x="713576" y="2135735"/>
            <a:ext cx="4127334" cy="390890"/>
          </a:xfrm>
          <a:ln>
            <a:noFill/>
          </a:ln>
        </p:spPr>
        <p:txBody>
          <a:bodyPr vert="horz" lIns="91440" tIns="45720" rIns="91440" bIns="45720" rtlCol="0" anchor="t">
            <a:normAutofit/>
          </a:bodyPr>
          <a:lstStyle/>
          <a:p>
            <a:pPr marL="0" lvl="0" indent="0">
              <a:buNone/>
            </a:pPr>
            <a:r>
              <a:rPr lang="en-US" sz="2000" b="1">
                <a:solidFill>
                  <a:schemeClr val="accent1"/>
                </a:solidFill>
                <a:latin typeface="Franklin Gothic Book"/>
                <a:cs typeface="Arial"/>
              </a:rPr>
              <a:t>Dealers / Owner</a:t>
            </a:r>
          </a:p>
          <a:p>
            <a:endParaRPr lang="en-US" sz="2000" b="1" i="1">
              <a:solidFill>
                <a:schemeClr val="accent1"/>
              </a:solidFill>
              <a:latin typeface="Franklin Gothic Book"/>
            </a:endParaRPr>
          </a:p>
        </p:txBody>
      </p:sp>
      <p:graphicFrame>
        <p:nvGraphicFramePr>
          <p:cNvPr id="7" name="Table 6">
            <a:extLst>
              <a:ext uri="{FF2B5EF4-FFF2-40B4-BE49-F238E27FC236}">
                <a16:creationId xmlns:a16="http://schemas.microsoft.com/office/drawing/2014/main" id="{087F15BB-32F0-4FEF-A92F-C8371F07391A}"/>
              </a:ext>
            </a:extLst>
          </p:cNvPr>
          <p:cNvGraphicFramePr>
            <a:graphicFrameLocks noGrp="1"/>
          </p:cNvGraphicFramePr>
          <p:nvPr>
            <p:extLst>
              <p:ext uri="{D42A27DB-BD31-4B8C-83A1-F6EECF244321}">
                <p14:modId xmlns:p14="http://schemas.microsoft.com/office/powerpoint/2010/main" val="276784393"/>
              </p:ext>
            </p:extLst>
          </p:nvPr>
        </p:nvGraphicFramePr>
        <p:xfrm>
          <a:off x="807554" y="2551043"/>
          <a:ext cx="4855763" cy="3851295"/>
        </p:xfrm>
        <a:graphic>
          <a:graphicData uri="http://schemas.openxmlformats.org/drawingml/2006/table">
            <a:tbl>
              <a:tblPr firstRow="1" bandRow="1">
                <a:tableStyleId>{9D7B26C5-4107-4FEC-AEDC-1716B250A1EF}</a:tableStyleId>
              </a:tblPr>
              <a:tblGrid>
                <a:gridCol w="1143883">
                  <a:extLst>
                    <a:ext uri="{9D8B030D-6E8A-4147-A177-3AD203B41FA5}">
                      <a16:colId xmlns:a16="http://schemas.microsoft.com/office/drawing/2014/main" val="3351468027"/>
                    </a:ext>
                  </a:extLst>
                </a:gridCol>
                <a:gridCol w="3711880">
                  <a:extLst>
                    <a:ext uri="{9D8B030D-6E8A-4147-A177-3AD203B41FA5}">
                      <a16:colId xmlns:a16="http://schemas.microsoft.com/office/drawing/2014/main" val="2978747501"/>
                    </a:ext>
                  </a:extLst>
                </a:gridCol>
              </a:tblGrid>
              <a:tr h="408120">
                <a:tc>
                  <a:txBody>
                    <a:bodyPr/>
                    <a:lstStyle/>
                    <a:p>
                      <a:r>
                        <a:rPr lang="en-US" sz="1100" b="1"/>
                        <a:t>Key Attributes</a:t>
                      </a: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100"/>
                        <a:t>Typically wears many hats in their company, can run all depts and job sites</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165169706"/>
                  </a:ext>
                </a:extLst>
              </a:tr>
              <a:tr h="408120">
                <a:tc>
                  <a:txBody>
                    <a:bodyPr/>
                    <a:lstStyle/>
                    <a:p>
                      <a:r>
                        <a:rPr lang="en-US" sz="1100" b="1"/>
                        <a:t>Reputation</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100"/>
                        <a:t>Professional, jack of all trades, very knowledgeable about the industry, </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24004320"/>
                  </a:ext>
                </a:extLst>
              </a:tr>
              <a:tr h="366108">
                <a:tc>
                  <a:txBody>
                    <a:bodyPr/>
                    <a:lstStyle/>
                    <a:p>
                      <a:r>
                        <a:rPr lang="en-US" sz="1100" b="1"/>
                        <a:t>Job Focus</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100"/>
                        <a:t>Overseeing all aspects of the company and it’s growth.</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16750590"/>
                  </a:ext>
                </a:extLst>
              </a:tr>
              <a:tr h="570168">
                <a:tc>
                  <a:txBody>
                    <a:bodyPr/>
                    <a:lstStyle/>
                    <a:p>
                      <a:r>
                        <a:rPr lang="en-US" sz="1100" b="1"/>
                        <a:t>Pain Points</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100"/>
                        <a:t>Staffing, technicians being able to create work orders and invoice in the field, being efficient, small admin staff.  Competitive market.</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52753051"/>
                  </a:ext>
                </a:extLst>
              </a:tr>
              <a:tr h="408120">
                <a:tc>
                  <a:txBody>
                    <a:bodyPr/>
                    <a:lstStyle/>
                    <a:p>
                      <a:r>
                        <a:rPr lang="en-US" sz="1100" b="1"/>
                        <a:t>Fears</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100"/>
                        <a:t>Losing business, technicians not being able to complete a job start to finish. Unhappy customers. </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91877586"/>
                  </a:ext>
                </a:extLst>
              </a:tr>
              <a:tr h="408120">
                <a:tc>
                  <a:txBody>
                    <a:bodyPr/>
                    <a:lstStyle/>
                    <a:p>
                      <a:r>
                        <a:rPr lang="en-US" sz="1100" b="1"/>
                        <a:t>Pet Peeves</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100"/>
                        <a:t>Slow system response time, unreliable equipment, being unorganized</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66021136"/>
                  </a:ext>
                </a:extLst>
              </a:tr>
              <a:tr h="408120">
                <a:tc>
                  <a:txBody>
                    <a:bodyPr/>
                    <a:lstStyle/>
                    <a:p>
                      <a:r>
                        <a:rPr lang="en-US" sz="1100" b="1"/>
                        <a:t>Internal Influences</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100"/>
                        <a:t>Owner </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39671158"/>
                  </a:ext>
                </a:extLst>
              </a:tr>
              <a:tr h="246072">
                <a:tc>
                  <a:txBody>
                    <a:bodyPr/>
                    <a:lstStyle/>
                    <a:p>
                      <a:r>
                        <a:rPr lang="en-US" sz="1100" b="1"/>
                        <a:t>Motivators</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100"/>
                        <a:t>Creating a successful business</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73589984"/>
                  </a:ext>
                </a:extLst>
              </a:tr>
              <a:tr h="498147">
                <a:tc>
                  <a:txBody>
                    <a:bodyPr/>
                    <a:lstStyle/>
                    <a:p>
                      <a:r>
                        <a:rPr lang="en-US" sz="1100" b="1"/>
                        <a:t>Information Sources</a:t>
                      </a:r>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Rely on those in the industry, industry publications, conferences, tradeshows, industry certifications, CE’s</a:t>
                      </a:r>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6258426"/>
                  </a:ext>
                </a:extLst>
              </a:tr>
            </a:tbl>
          </a:graphicData>
        </a:graphic>
      </p:graphicFrame>
      <p:sp>
        <p:nvSpPr>
          <p:cNvPr id="8" name="Content Placeholder 2">
            <a:extLst>
              <a:ext uri="{FF2B5EF4-FFF2-40B4-BE49-F238E27FC236}">
                <a16:creationId xmlns:a16="http://schemas.microsoft.com/office/drawing/2014/main" id="{2AA7865D-0538-4540-A82F-E71E014E1B0D}"/>
              </a:ext>
            </a:extLst>
          </p:cNvPr>
          <p:cNvSpPr txBox="1">
            <a:spLocks/>
          </p:cNvSpPr>
          <p:nvPr/>
        </p:nvSpPr>
        <p:spPr>
          <a:xfrm>
            <a:off x="5878649" y="2165552"/>
            <a:ext cx="4127334" cy="361901"/>
          </a:xfrm>
          <a:prstGeom prst="rect">
            <a:avLst/>
          </a:prstGeom>
          <a:ln>
            <a:no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solidFill>
                  <a:schemeClr val="accent1"/>
                </a:solidFill>
                <a:latin typeface="Franklin Gothic Book"/>
                <a:cs typeface="Arial"/>
              </a:rPr>
              <a:t>Dealers / Finance Team</a:t>
            </a:r>
          </a:p>
          <a:p>
            <a:endParaRPr lang="en-US" sz="2000" b="1" i="1">
              <a:solidFill>
                <a:schemeClr val="accent1"/>
              </a:solidFill>
              <a:latin typeface="Franklin Gothic Book"/>
            </a:endParaRPr>
          </a:p>
        </p:txBody>
      </p:sp>
      <p:graphicFrame>
        <p:nvGraphicFramePr>
          <p:cNvPr id="9" name="Table 8">
            <a:extLst>
              <a:ext uri="{FF2B5EF4-FFF2-40B4-BE49-F238E27FC236}">
                <a16:creationId xmlns:a16="http://schemas.microsoft.com/office/drawing/2014/main" id="{645BBA4E-AFE9-4DC9-8331-0E5E735CA129}"/>
              </a:ext>
            </a:extLst>
          </p:cNvPr>
          <p:cNvGraphicFramePr>
            <a:graphicFrameLocks noGrp="1"/>
          </p:cNvGraphicFramePr>
          <p:nvPr>
            <p:extLst>
              <p:ext uri="{D42A27DB-BD31-4B8C-83A1-F6EECF244321}">
                <p14:modId xmlns:p14="http://schemas.microsoft.com/office/powerpoint/2010/main" val="2680350615"/>
              </p:ext>
            </p:extLst>
          </p:nvPr>
        </p:nvGraphicFramePr>
        <p:xfrm>
          <a:off x="5934489" y="2542761"/>
          <a:ext cx="4866901" cy="3814124"/>
        </p:xfrm>
        <a:graphic>
          <a:graphicData uri="http://schemas.openxmlformats.org/drawingml/2006/table">
            <a:tbl>
              <a:tblPr firstRow="1" bandRow="1">
                <a:tableStyleId>{9D7B26C5-4107-4FEC-AEDC-1716B250A1EF}</a:tableStyleId>
              </a:tblPr>
              <a:tblGrid>
                <a:gridCol w="1372511">
                  <a:extLst>
                    <a:ext uri="{9D8B030D-6E8A-4147-A177-3AD203B41FA5}">
                      <a16:colId xmlns:a16="http://schemas.microsoft.com/office/drawing/2014/main" val="2272572426"/>
                    </a:ext>
                  </a:extLst>
                </a:gridCol>
                <a:gridCol w="3494390">
                  <a:extLst>
                    <a:ext uri="{9D8B030D-6E8A-4147-A177-3AD203B41FA5}">
                      <a16:colId xmlns:a16="http://schemas.microsoft.com/office/drawing/2014/main" val="2426145319"/>
                    </a:ext>
                  </a:extLst>
                </a:gridCol>
              </a:tblGrid>
              <a:tr h="475993">
                <a:tc>
                  <a:txBody>
                    <a:bodyPr/>
                    <a:lstStyle/>
                    <a:p>
                      <a:r>
                        <a:rPr lang="en-US" sz="1100" b="1"/>
                        <a:t>Key Attributes</a:t>
                      </a: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100"/>
                        <a:t>Accounting background and has been in accounting for many years</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225956432"/>
                  </a:ext>
                </a:extLst>
              </a:tr>
              <a:tr h="302904">
                <a:tc>
                  <a:txBody>
                    <a:bodyPr/>
                    <a:lstStyle/>
                    <a:p>
                      <a:r>
                        <a:rPr lang="en-US" sz="1100" b="1"/>
                        <a:t>Reputation</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100"/>
                        <a:t>Professional</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13703100"/>
                  </a:ext>
                </a:extLst>
              </a:tr>
              <a:tr h="463629">
                <a:tc>
                  <a:txBody>
                    <a:bodyPr/>
                    <a:lstStyle/>
                    <a:p>
                      <a:r>
                        <a:rPr lang="en-US" sz="1100" b="1"/>
                        <a:t>Job Focus</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100"/>
                        <a:t>Overseeing the company finances and look to increase efficiencies and reporting.</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72434894"/>
                  </a:ext>
                </a:extLst>
              </a:tr>
              <a:tr h="451266">
                <a:tc>
                  <a:txBody>
                    <a:bodyPr/>
                    <a:lstStyle/>
                    <a:p>
                      <a:r>
                        <a:rPr lang="en-US" sz="1100" b="1"/>
                        <a:t>Pain Points</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100"/>
                        <a:t>Integration issues, tracking invoices and payments, </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14926242"/>
                  </a:ext>
                </a:extLst>
              </a:tr>
              <a:tr h="302904">
                <a:tc>
                  <a:txBody>
                    <a:bodyPr/>
                    <a:lstStyle/>
                    <a:p>
                      <a:r>
                        <a:rPr lang="en-US" sz="1100" b="1"/>
                        <a:t>Fears</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100"/>
                        <a:t>Inconsistent reports, data loss,</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20742079"/>
                  </a:ext>
                </a:extLst>
              </a:tr>
              <a:tr h="451266">
                <a:tc>
                  <a:txBody>
                    <a:bodyPr/>
                    <a:lstStyle/>
                    <a:p>
                      <a:r>
                        <a:rPr lang="en-US" sz="1100" b="1"/>
                        <a:t>Pet Peeves</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100"/>
                        <a:t>Slow system response time, </a:t>
                      </a:r>
                      <a:r>
                        <a:rPr lang="en-US" sz="1100" err="1"/>
                        <a:t>out-dated</a:t>
                      </a:r>
                      <a:r>
                        <a:rPr lang="en-US" sz="1100"/>
                        <a:t> hardware and software</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21281020"/>
                  </a:ext>
                </a:extLst>
              </a:tr>
              <a:tr h="451266">
                <a:tc>
                  <a:txBody>
                    <a:bodyPr/>
                    <a:lstStyle/>
                    <a:p>
                      <a:r>
                        <a:rPr lang="en-US" sz="1100" b="1"/>
                        <a:t>Internal Influences</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100"/>
                        <a:t>Company President, CEO, Board of Directors, CFO, </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84570141"/>
                  </a:ext>
                </a:extLst>
              </a:tr>
              <a:tr h="302904">
                <a:tc>
                  <a:txBody>
                    <a:bodyPr/>
                    <a:lstStyle/>
                    <a:p>
                      <a:r>
                        <a:rPr lang="en-US" sz="1100" b="1"/>
                        <a:t>Motivators</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100"/>
                        <a:t>Reliable metrics, job performance, </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95633748"/>
                  </a:ext>
                </a:extLst>
              </a:tr>
              <a:tr h="611992">
                <a:tc>
                  <a:txBody>
                    <a:bodyPr/>
                    <a:lstStyle/>
                    <a:p>
                      <a:r>
                        <a:rPr lang="en-US" sz="1100" b="1"/>
                        <a:t>Information Sources</a:t>
                      </a:r>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Rely on those in the industry, industry publications, conferences, tradeshows, industry certifications, CE’s</a:t>
                      </a:r>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6098041"/>
                  </a:ext>
                </a:extLst>
              </a:tr>
            </a:tbl>
          </a:graphicData>
        </a:graphic>
      </p:graphicFrame>
      <p:pic>
        <p:nvPicPr>
          <p:cNvPr id="5" name="Graphic 5" descr="Target Audience with solid fill">
            <a:extLst>
              <a:ext uri="{FF2B5EF4-FFF2-40B4-BE49-F238E27FC236}">
                <a16:creationId xmlns:a16="http://schemas.microsoft.com/office/drawing/2014/main" id="{6F4293A8-B994-4DBB-A1DD-19F385EB4F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35279" y="342072"/>
            <a:ext cx="2343149" cy="2339008"/>
          </a:xfrm>
          <a:prstGeom prst="rect">
            <a:avLst/>
          </a:prstGeom>
        </p:spPr>
      </p:pic>
    </p:spTree>
    <p:extLst>
      <p:ext uri="{BB962C8B-B14F-4D97-AF65-F5344CB8AC3E}">
        <p14:creationId xmlns:p14="http://schemas.microsoft.com/office/powerpoint/2010/main" val="1188798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D0B31-FE31-469A-B525-82D65E941C08}"/>
              </a:ext>
            </a:extLst>
          </p:cNvPr>
          <p:cNvSpPr>
            <a:spLocks noGrp="1"/>
          </p:cNvSpPr>
          <p:nvPr>
            <p:ph type="title"/>
          </p:nvPr>
        </p:nvSpPr>
        <p:spPr/>
        <p:txBody>
          <a:bodyPr/>
          <a:lstStyle/>
          <a:p>
            <a:r>
              <a:rPr lang="en-US">
                <a:latin typeface="Franklin Gothic Heavy"/>
                <a:cs typeface="Arial"/>
              </a:rPr>
              <a:t>MARKETING TACTICS</a:t>
            </a:r>
            <a:endParaRPr lang="en-US">
              <a:latin typeface="Franklin Gothic Heavy"/>
            </a:endParaRPr>
          </a:p>
        </p:txBody>
      </p:sp>
      <p:pic>
        <p:nvPicPr>
          <p:cNvPr id="2" name="Graphic 2" descr="Bar graph with upward trend with solid fill">
            <a:extLst>
              <a:ext uri="{FF2B5EF4-FFF2-40B4-BE49-F238E27FC236}">
                <a16:creationId xmlns:a16="http://schemas.microsoft.com/office/drawing/2014/main" id="{CAAF20D3-D22E-4D9D-96BB-542860FD78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87898" y="669236"/>
            <a:ext cx="2289313" cy="2285171"/>
          </a:xfrm>
          <a:prstGeom prst="rect">
            <a:avLst/>
          </a:prstGeom>
        </p:spPr>
      </p:pic>
    </p:spTree>
    <p:extLst>
      <p:ext uri="{BB962C8B-B14F-4D97-AF65-F5344CB8AC3E}">
        <p14:creationId xmlns:p14="http://schemas.microsoft.com/office/powerpoint/2010/main" val="3533210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B1747B-8E2B-44B3-BB92-E757B3989E46}"/>
              </a:ext>
            </a:extLst>
          </p:cNvPr>
          <p:cNvSpPr/>
          <p:nvPr/>
        </p:nvSpPr>
        <p:spPr>
          <a:xfrm>
            <a:off x="814181" y="3428999"/>
            <a:ext cx="10415380" cy="319542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2DA2BA2-E299-42AD-91AC-831F1DC8F04D}"/>
              </a:ext>
            </a:extLst>
          </p:cNvPr>
          <p:cNvSpPr>
            <a:spLocks noGrp="1"/>
          </p:cNvSpPr>
          <p:nvPr>
            <p:ph type="title"/>
          </p:nvPr>
        </p:nvSpPr>
        <p:spPr>
          <a:xfrm>
            <a:off x="772774" y="1435907"/>
            <a:ext cx="10457622" cy="556595"/>
          </a:xfrm>
        </p:spPr>
        <p:txBody>
          <a:bodyPr>
            <a:normAutofit/>
          </a:bodyPr>
          <a:lstStyle/>
          <a:p>
            <a:pPr algn="ctr"/>
            <a:r>
              <a:rPr lang="en-US" sz="2800">
                <a:latin typeface="Franklin Gothic Heavy"/>
                <a:cs typeface="Arial"/>
              </a:rPr>
              <a:t>Awareness: </a:t>
            </a:r>
            <a:r>
              <a:rPr lang="en-US" sz="2800" err="1">
                <a:latin typeface="Franklin Gothic Heavy"/>
                <a:cs typeface="Arial"/>
              </a:rPr>
              <a:t>AlarmBiller</a:t>
            </a:r>
            <a:r>
              <a:rPr lang="en-US" sz="2800">
                <a:latin typeface="Franklin Gothic Heavy"/>
                <a:cs typeface="Arial"/>
              </a:rPr>
              <a:t> Display/Social Ads </a:t>
            </a:r>
            <a:endParaRPr lang="en-US" sz="2800">
              <a:latin typeface="Franklin Gothic Heavy"/>
            </a:endParaRPr>
          </a:p>
        </p:txBody>
      </p:sp>
      <p:sp>
        <p:nvSpPr>
          <p:cNvPr id="10" name="Rectangle 9">
            <a:extLst>
              <a:ext uri="{FF2B5EF4-FFF2-40B4-BE49-F238E27FC236}">
                <a16:creationId xmlns:a16="http://schemas.microsoft.com/office/drawing/2014/main" id="{8890CEE9-4735-45C8-9585-296E3107B9B7}"/>
              </a:ext>
            </a:extLst>
          </p:cNvPr>
          <p:cNvSpPr/>
          <p:nvPr/>
        </p:nvSpPr>
        <p:spPr>
          <a:xfrm>
            <a:off x="1369669" y="3718029"/>
            <a:ext cx="3054612" cy="2708434"/>
          </a:xfrm>
          <a:prstGeom prst="rect">
            <a:avLst/>
          </a:prstGeom>
        </p:spPr>
        <p:txBody>
          <a:bodyPr wrap="square" lIns="91440" tIns="45720" rIns="91440" bIns="45720" anchor="t">
            <a:spAutoFit/>
          </a:bodyPr>
          <a:lstStyle/>
          <a:p>
            <a:pPr fontAlgn="base"/>
            <a:r>
              <a:rPr lang="en-US" sz="1000" dirty="0">
                <a:solidFill>
                  <a:srgbClr val="C00000"/>
                </a:solidFill>
                <a:latin typeface="Franklin Gothic Heavy"/>
              </a:rPr>
              <a:t>Ad 1 </a:t>
            </a:r>
          </a:p>
          <a:p>
            <a:pPr fontAlgn="base"/>
            <a:r>
              <a:rPr lang="en-US" sz="1000" dirty="0">
                <a:solidFill>
                  <a:srgbClr val="000000"/>
                </a:solidFill>
                <a:latin typeface="Franklin Gothic Book"/>
              </a:rPr>
              <a:t>What does boosting profit margin by 5% do for you? </a:t>
            </a:r>
          </a:p>
          <a:p>
            <a:pPr fontAlgn="base"/>
            <a:r>
              <a:rPr lang="en-US" sz="1000" dirty="0">
                <a:solidFill>
                  <a:srgbClr val="000000"/>
                </a:solidFill>
                <a:latin typeface="Franklin Gothic Book"/>
              </a:rPr>
              <a:t>You do the math – we’ll help your bottom line. </a:t>
            </a:r>
          </a:p>
          <a:p>
            <a:pPr fontAlgn="base"/>
            <a:r>
              <a:rPr lang="en-US" sz="1000" dirty="0">
                <a:solidFill>
                  <a:srgbClr val="000000"/>
                </a:solidFill>
                <a:latin typeface="Franklin Gothic Book"/>
              </a:rPr>
              <a:t>Efficient accounting automation by </a:t>
            </a:r>
            <a:r>
              <a:rPr lang="en-US" sz="1000" dirty="0" err="1">
                <a:solidFill>
                  <a:srgbClr val="000000"/>
                </a:solidFill>
                <a:latin typeface="Franklin Gothic Book"/>
              </a:rPr>
              <a:t>AlarmBiller</a:t>
            </a:r>
            <a:r>
              <a:rPr lang="en-US" sz="1000" dirty="0">
                <a:solidFill>
                  <a:srgbClr val="000000"/>
                </a:solidFill>
                <a:latin typeface="Franklin Gothic Book"/>
              </a:rPr>
              <a:t>. </a:t>
            </a:r>
          </a:p>
          <a:p>
            <a:pPr fontAlgn="base"/>
            <a:r>
              <a:rPr lang="en-US" sz="1000" dirty="0">
                <a:solidFill>
                  <a:srgbClr val="000000"/>
                </a:solidFill>
                <a:latin typeface="Franklin Gothic Book"/>
              </a:rPr>
              <a:t>[CTA] </a:t>
            </a:r>
          </a:p>
          <a:p>
            <a:pPr fontAlgn="base"/>
            <a:endParaRPr lang="en-US" sz="1000" dirty="0">
              <a:solidFill>
                <a:srgbClr val="000000"/>
              </a:solidFill>
              <a:latin typeface="Franklin Gothic Book"/>
            </a:endParaRPr>
          </a:p>
          <a:p>
            <a:pPr fontAlgn="base"/>
            <a:r>
              <a:rPr lang="en-US" sz="1000" b="1" dirty="0">
                <a:solidFill>
                  <a:srgbClr val="C00000"/>
                </a:solidFill>
                <a:latin typeface="Franklin Gothic Book"/>
              </a:rPr>
              <a:t>Ad 2 </a:t>
            </a:r>
          </a:p>
          <a:p>
            <a:pPr fontAlgn="base"/>
            <a:r>
              <a:rPr lang="en-US" sz="1000" dirty="0">
                <a:solidFill>
                  <a:srgbClr val="000000"/>
                </a:solidFill>
                <a:latin typeface="Franklin Gothic Book"/>
              </a:rPr>
              <a:t>Can you save 40 hours per month on accounting? </a:t>
            </a:r>
          </a:p>
          <a:p>
            <a:pPr fontAlgn="base"/>
            <a:r>
              <a:rPr lang="en-US" sz="1000" dirty="0">
                <a:solidFill>
                  <a:srgbClr val="000000"/>
                </a:solidFill>
                <a:latin typeface="Franklin Gothic Book"/>
              </a:rPr>
              <a:t>Smart accounting automation by </a:t>
            </a:r>
            <a:r>
              <a:rPr lang="en-US" sz="1000" dirty="0" err="1">
                <a:solidFill>
                  <a:srgbClr val="000000"/>
                </a:solidFill>
                <a:latin typeface="Franklin Gothic Book"/>
              </a:rPr>
              <a:t>AlarmBiller</a:t>
            </a:r>
            <a:r>
              <a:rPr lang="en-US" sz="1000" dirty="0">
                <a:solidFill>
                  <a:srgbClr val="000000"/>
                </a:solidFill>
                <a:latin typeface="Franklin Gothic Book"/>
              </a:rPr>
              <a:t>. </a:t>
            </a:r>
          </a:p>
          <a:p>
            <a:pPr fontAlgn="base"/>
            <a:r>
              <a:rPr lang="en-US" sz="1000" dirty="0">
                <a:solidFill>
                  <a:srgbClr val="000000"/>
                </a:solidFill>
                <a:latin typeface="Franklin Gothic Book"/>
              </a:rPr>
              <a:t>[CTA] </a:t>
            </a:r>
          </a:p>
          <a:p>
            <a:endParaRPr lang="en-US" sz="1000" dirty="0">
              <a:solidFill>
                <a:srgbClr val="000000"/>
              </a:solidFill>
              <a:latin typeface="Franklin Gothic Book"/>
            </a:endParaRPr>
          </a:p>
          <a:p>
            <a:r>
              <a:rPr lang="en-US" sz="1000" b="1" dirty="0">
                <a:solidFill>
                  <a:srgbClr val="C00000"/>
                </a:solidFill>
                <a:latin typeface="Franklin Gothic Book"/>
              </a:rPr>
              <a:t>Ad 3 </a:t>
            </a:r>
            <a:endParaRPr lang="en-US" sz="1000" dirty="0">
              <a:solidFill>
                <a:srgbClr val="C00000"/>
              </a:solidFill>
              <a:ea typeface="+mn-lt"/>
              <a:cs typeface="+mn-lt"/>
            </a:endParaRPr>
          </a:p>
          <a:p>
            <a:r>
              <a:rPr lang="en-US" sz="1000" dirty="0">
                <a:solidFill>
                  <a:srgbClr val="000000"/>
                </a:solidFill>
                <a:latin typeface="Franklin Gothic Book"/>
              </a:rPr>
              <a:t>Are your customers using AutoPay? </a:t>
            </a:r>
            <a:endParaRPr lang="en-US" sz="1000" dirty="0">
              <a:ea typeface="+mn-lt"/>
              <a:cs typeface="+mn-lt"/>
            </a:endParaRPr>
          </a:p>
          <a:p>
            <a:r>
              <a:rPr lang="en-US" sz="1000" dirty="0">
                <a:solidFill>
                  <a:srgbClr val="000000"/>
                </a:solidFill>
                <a:latin typeface="Franklin Gothic Book"/>
              </a:rPr>
              <a:t>Save $80/year per customer – you do the math. </a:t>
            </a:r>
            <a:endParaRPr lang="en-US" sz="1000" dirty="0">
              <a:ea typeface="+mn-lt"/>
              <a:cs typeface="+mn-lt"/>
            </a:endParaRPr>
          </a:p>
          <a:p>
            <a:r>
              <a:rPr lang="en-US" sz="1000" dirty="0">
                <a:solidFill>
                  <a:srgbClr val="000000"/>
                </a:solidFill>
                <a:latin typeface="Franklin Gothic Book"/>
              </a:rPr>
              <a:t>Efficient accounting automation by </a:t>
            </a:r>
            <a:r>
              <a:rPr lang="en-US" sz="1000" dirty="0" err="1">
                <a:solidFill>
                  <a:srgbClr val="000000"/>
                </a:solidFill>
                <a:latin typeface="Franklin Gothic Book"/>
              </a:rPr>
              <a:t>AlarmBiller</a:t>
            </a:r>
            <a:r>
              <a:rPr lang="en-US" sz="1000" dirty="0">
                <a:solidFill>
                  <a:srgbClr val="000000"/>
                </a:solidFill>
                <a:latin typeface="Franklin Gothic Book"/>
              </a:rPr>
              <a:t> </a:t>
            </a:r>
            <a:endParaRPr lang="en-US" sz="1000" dirty="0">
              <a:ea typeface="+mn-lt"/>
              <a:cs typeface="+mn-lt"/>
            </a:endParaRPr>
          </a:p>
          <a:p>
            <a:r>
              <a:rPr lang="en-US" sz="1000" dirty="0">
                <a:solidFill>
                  <a:srgbClr val="000000"/>
                </a:solidFill>
                <a:latin typeface="Franklin Gothic Book"/>
              </a:rPr>
              <a:t>[CTA]</a:t>
            </a:r>
            <a:endParaRPr lang="en-US" sz="1000" dirty="0">
              <a:cs typeface="Calibri"/>
            </a:endParaRPr>
          </a:p>
          <a:p>
            <a:pPr fontAlgn="base"/>
            <a:endParaRPr lang="en-US" sz="1000" dirty="0">
              <a:solidFill>
                <a:srgbClr val="000000"/>
              </a:solidFill>
              <a:latin typeface="Franklin Gothic Book"/>
            </a:endParaRPr>
          </a:p>
        </p:txBody>
      </p:sp>
      <p:sp>
        <p:nvSpPr>
          <p:cNvPr id="15" name="Rectangle 14">
            <a:extLst>
              <a:ext uri="{FF2B5EF4-FFF2-40B4-BE49-F238E27FC236}">
                <a16:creationId xmlns:a16="http://schemas.microsoft.com/office/drawing/2014/main" id="{8C0EBDA4-BB51-4E55-A7DA-2B83AA506A39}"/>
              </a:ext>
            </a:extLst>
          </p:cNvPr>
          <p:cNvSpPr/>
          <p:nvPr/>
        </p:nvSpPr>
        <p:spPr>
          <a:xfrm>
            <a:off x="4468111" y="3736905"/>
            <a:ext cx="3029765" cy="1631216"/>
          </a:xfrm>
          <a:prstGeom prst="rect">
            <a:avLst/>
          </a:prstGeom>
        </p:spPr>
        <p:txBody>
          <a:bodyPr wrap="square" lIns="91440" tIns="45720" rIns="91440" bIns="45720" anchor="t">
            <a:spAutoFit/>
          </a:bodyPr>
          <a:lstStyle/>
          <a:p>
            <a:pPr fontAlgn="base"/>
            <a:r>
              <a:rPr lang="en-US" sz="1000" b="1">
                <a:solidFill>
                  <a:srgbClr val="C00000"/>
                </a:solidFill>
                <a:latin typeface="Franklin Gothic Book"/>
              </a:rPr>
              <a:t>Ad 4 </a:t>
            </a:r>
          </a:p>
          <a:p>
            <a:pPr fontAlgn="base"/>
            <a:r>
              <a:rPr lang="en-US" sz="1000">
                <a:solidFill>
                  <a:srgbClr val="000000"/>
                </a:solidFill>
                <a:latin typeface="Franklin Gothic Book"/>
              </a:rPr>
              <a:t>Does your accounting software manage: </a:t>
            </a:r>
          </a:p>
          <a:p>
            <a:pPr marL="171450" indent="-171450" fontAlgn="base">
              <a:buFont typeface="Arial"/>
              <a:buChar char="•"/>
            </a:pPr>
            <a:r>
              <a:rPr lang="en-US" sz="1000">
                <a:solidFill>
                  <a:srgbClr val="000000"/>
                </a:solidFill>
                <a:latin typeface="Franklin Gothic Book"/>
              </a:rPr>
              <a:t>Invoicing? </a:t>
            </a:r>
          </a:p>
          <a:p>
            <a:pPr marL="171450" indent="-171450" fontAlgn="base">
              <a:buFont typeface="Arial"/>
              <a:buChar char="•"/>
            </a:pPr>
            <a:r>
              <a:rPr lang="en-US" sz="1000">
                <a:solidFill>
                  <a:srgbClr val="000000"/>
                </a:solidFill>
                <a:latin typeface="Franklin Gothic Book"/>
              </a:rPr>
              <a:t>Workflow? </a:t>
            </a:r>
          </a:p>
          <a:p>
            <a:pPr marL="171450" indent="-171450" fontAlgn="base">
              <a:buFont typeface="Arial"/>
              <a:buChar char="•"/>
            </a:pPr>
            <a:r>
              <a:rPr lang="en-US" sz="1000">
                <a:solidFill>
                  <a:srgbClr val="000000"/>
                </a:solidFill>
                <a:latin typeface="Franklin Gothic Book"/>
              </a:rPr>
              <a:t>Job scheduling? </a:t>
            </a:r>
          </a:p>
          <a:p>
            <a:pPr marL="171450" indent="-171450" fontAlgn="base">
              <a:buFont typeface="Arial"/>
              <a:buChar char="•"/>
            </a:pPr>
            <a:r>
              <a:rPr lang="en-US" sz="1000">
                <a:solidFill>
                  <a:srgbClr val="000000"/>
                </a:solidFill>
                <a:latin typeface="Franklin Gothic Book"/>
              </a:rPr>
              <a:t>Customer lookup? </a:t>
            </a:r>
          </a:p>
          <a:p>
            <a:pPr marL="171450" indent="-171450" fontAlgn="base">
              <a:buFont typeface="Arial"/>
              <a:buChar char="•"/>
            </a:pPr>
            <a:r>
              <a:rPr lang="en-US" sz="1000">
                <a:solidFill>
                  <a:srgbClr val="000000"/>
                </a:solidFill>
                <a:latin typeface="Franklin Gothic Book"/>
              </a:rPr>
              <a:t>Payment collection and reconciliation? </a:t>
            </a:r>
          </a:p>
          <a:p>
            <a:pPr fontAlgn="base"/>
            <a:r>
              <a:rPr lang="en-US" sz="1000" err="1">
                <a:solidFill>
                  <a:srgbClr val="000000"/>
                </a:solidFill>
                <a:latin typeface="Franklin Gothic Book"/>
              </a:rPr>
              <a:t>AlarmBiller</a:t>
            </a:r>
            <a:r>
              <a:rPr lang="en-US" sz="1000">
                <a:solidFill>
                  <a:srgbClr val="000000"/>
                </a:solidFill>
                <a:latin typeface="Franklin Gothic Book"/>
              </a:rPr>
              <a:t> does! All your information – one central location. </a:t>
            </a:r>
          </a:p>
          <a:p>
            <a:pPr fontAlgn="base"/>
            <a:r>
              <a:rPr lang="en-US" sz="1000">
                <a:solidFill>
                  <a:srgbClr val="000000"/>
                </a:solidFill>
                <a:latin typeface="Franklin Gothic Book"/>
              </a:rPr>
              <a:t>[CTA] </a:t>
            </a:r>
          </a:p>
        </p:txBody>
      </p:sp>
      <p:sp>
        <p:nvSpPr>
          <p:cNvPr id="13" name="Rectangle 12">
            <a:extLst>
              <a:ext uri="{FF2B5EF4-FFF2-40B4-BE49-F238E27FC236}">
                <a16:creationId xmlns:a16="http://schemas.microsoft.com/office/drawing/2014/main" id="{52535321-0A12-4A15-B9E8-FA45218F59C9}"/>
              </a:ext>
            </a:extLst>
          </p:cNvPr>
          <p:cNvSpPr/>
          <p:nvPr/>
        </p:nvSpPr>
        <p:spPr>
          <a:xfrm>
            <a:off x="7462273" y="3716199"/>
            <a:ext cx="3514297" cy="1477328"/>
          </a:xfrm>
          <a:prstGeom prst="rect">
            <a:avLst/>
          </a:prstGeom>
        </p:spPr>
        <p:txBody>
          <a:bodyPr wrap="square" lIns="91440" tIns="45720" rIns="91440" bIns="45720" anchor="t">
            <a:spAutoFit/>
          </a:bodyPr>
          <a:lstStyle/>
          <a:p>
            <a:r>
              <a:rPr lang="en-US" sz="1000" b="1">
                <a:solidFill>
                  <a:srgbClr val="C00000"/>
                </a:solidFill>
                <a:ea typeface="+mn-lt"/>
                <a:cs typeface="+mn-lt"/>
              </a:rPr>
              <a:t>Ad 5</a:t>
            </a:r>
            <a:r>
              <a:rPr lang="en-US" sz="1000">
                <a:solidFill>
                  <a:schemeClr val="bg1">
                    <a:lumMod val="10000"/>
                  </a:schemeClr>
                </a:solidFill>
                <a:ea typeface="+mn-lt"/>
                <a:cs typeface="+mn-lt"/>
              </a:rPr>
              <a:t> </a:t>
            </a:r>
            <a:endParaRPr lang="en-US">
              <a:solidFill>
                <a:schemeClr val="bg1">
                  <a:lumMod val="10000"/>
                </a:schemeClr>
              </a:solidFill>
              <a:cs typeface="Calibri"/>
            </a:endParaRPr>
          </a:p>
          <a:p>
            <a:r>
              <a:rPr lang="en-US" sz="1000">
                <a:solidFill>
                  <a:schemeClr val="bg1">
                    <a:lumMod val="10000"/>
                  </a:schemeClr>
                </a:solidFill>
                <a:ea typeface="+mn-lt"/>
                <a:cs typeface="+mn-lt"/>
              </a:rPr>
              <a:t>Does your billing software offer: </a:t>
            </a:r>
            <a:endParaRPr lang="en-US">
              <a:solidFill>
                <a:schemeClr val="bg1">
                  <a:lumMod val="10000"/>
                </a:schemeClr>
              </a:solidFill>
              <a:cs typeface="Calibri"/>
            </a:endParaRPr>
          </a:p>
          <a:p>
            <a:r>
              <a:rPr lang="en-US" sz="1000">
                <a:solidFill>
                  <a:schemeClr val="bg1">
                    <a:lumMod val="10000"/>
                  </a:schemeClr>
                </a:solidFill>
                <a:ea typeface="+mn-lt"/>
                <a:cs typeface="+mn-lt"/>
              </a:rPr>
              <a:t>ACH payment processing? </a:t>
            </a:r>
            <a:endParaRPr lang="en-US">
              <a:solidFill>
                <a:schemeClr val="bg1">
                  <a:lumMod val="10000"/>
                </a:schemeClr>
              </a:solidFill>
              <a:cs typeface="Calibri"/>
            </a:endParaRPr>
          </a:p>
          <a:p>
            <a:r>
              <a:rPr lang="en-US" sz="1000">
                <a:solidFill>
                  <a:schemeClr val="bg1">
                    <a:lumMod val="10000"/>
                  </a:schemeClr>
                </a:solidFill>
                <a:ea typeface="+mn-lt"/>
                <a:cs typeface="+mn-lt"/>
              </a:rPr>
              <a:t>Credit card decline handling? </a:t>
            </a:r>
            <a:endParaRPr lang="en-US">
              <a:solidFill>
                <a:schemeClr val="bg1">
                  <a:lumMod val="10000"/>
                </a:schemeClr>
              </a:solidFill>
              <a:cs typeface="Calibri"/>
            </a:endParaRPr>
          </a:p>
          <a:p>
            <a:r>
              <a:rPr lang="en-US" sz="1000">
                <a:solidFill>
                  <a:schemeClr val="bg1">
                    <a:lumMod val="10000"/>
                  </a:schemeClr>
                </a:solidFill>
                <a:ea typeface="+mn-lt"/>
                <a:cs typeface="+mn-lt"/>
              </a:rPr>
              <a:t>No monthly statement fee? </a:t>
            </a:r>
            <a:endParaRPr lang="en-US">
              <a:solidFill>
                <a:schemeClr val="bg1">
                  <a:lumMod val="10000"/>
                </a:schemeClr>
              </a:solidFill>
              <a:cs typeface="Calibri"/>
            </a:endParaRPr>
          </a:p>
          <a:p>
            <a:r>
              <a:rPr lang="en-US" sz="1000">
                <a:solidFill>
                  <a:schemeClr val="bg1">
                    <a:lumMod val="10000"/>
                  </a:schemeClr>
                </a:solidFill>
                <a:ea typeface="+mn-lt"/>
                <a:cs typeface="+mn-lt"/>
              </a:rPr>
              <a:t>Automated payment reconciliation? </a:t>
            </a:r>
            <a:endParaRPr lang="en-US">
              <a:solidFill>
                <a:schemeClr val="bg1">
                  <a:lumMod val="10000"/>
                </a:schemeClr>
              </a:solidFill>
              <a:cs typeface="Calibri"/>
            </a:endParaRPr>
          </a:p>
          <a:p>
            <a:r>
              <a:rPr lang="en-US" sz="1000">
                <a:solidFill>
                  <a:schemeClr val="bg1">
                    <a:lumMod val="10000"/>
                  </a:schemeClr>
                </a:solidFill>
                <a:ea typeface="+mn-lt"/>
                <a:cs typeface="+mn-lt"/>
              </a:rPr>
              <a:t>24/7 payment options?  </a:t>
            </a:r>
            <a:endParaRPr lang="en-US">
              <a:solidFill>
                <a:schemeClr val="bg1">
                  <a:lumMod val="10000"/>
                </a:schemeClr>
              </a:solidFill>
              <a:cs typeface="Calibri"/>
            </a:endParaRPr>
          </a:p>
          <a:p>
            <a:r>
              <a:rPr lang="en-US" sz="1000" err="1">
                <a:solidFill>
                  <a:schemeClr val="bg1">
                    <a:lumMod val="10000"/>
                  </a:schemeClr>
                </a:solidFill>
                <a:ea typeface="+mn-lt"/>
                <a:cs typeface="+mn-lt"/>
              </a:rPr>
              <a:t>AlarmBiller</a:t>
            </a:r>
            <a:r>
              <a:rPr lang="en-US" sz="1000">
                <a:solidFill>
                  <a:schemeClr val="bg1">
                    <a:lumMod val="10000"/>
                  </a:schemeClr>
                </a:solidFill>
                <a:ea typeface="+mn-lt"/>
                <a:cs typeface="+mn-lt"/>
              </a:rPr>
              <a:t> does! All your information – one central location. </a:t>
            </a:r>
            <a:endParaRPr lang="en-US">
              <a:solidFill>
                <a:schemeClr val="bg1">
                  <a:lumMod val="10000"/>
                </a:schemeClr>
              </a:solidFill>
              <a:cs typeface="Calibri"/>
            </a:endParaRPr>
          </a:p>
          <a:p>
            <a:r>
              <a:rPr lang="en-US" sz="1000">
                <a:solidFill>
                  <a:schemeClr val="bg1">
                    <a:lumMod val="10000"/>
                  </a:schemeClr>
                </a:solidFill>
                <a:ea typeface="+mn-lt"/>
                <a:cs typeface="+mn-lt"/>
              </a:rPr>
              <a:t>[CTA] </a:t>
            </a:r>
            <a:endParaRPr lang="en-US">
              <a:solidFill>
                <a:schemeClr val="bg1">
                  <a:lumMod val="10000"/>
                </a:schemeClr>
              </a:solidFill>
              <a:cs typeface="Calibri"/>
            </a:endParaRPr>
          </a:p>
        </p:txBody>
      </p:sp>
      <p:pic>
        <p:nvPicPr>
          <p:cNvPr id="8" name="Graphic 8" descr="Advertising with solid fill">
            <a:extLst>
              <a:ext uri="{FF2B5EF4-FFF2-40B4-BE49-F238E27FC236}">
                <a16:creationId xmlns:a16="http://schemas.microsoft.com/office/drawing/2014/main" id="{D747C08F-B6E5-4869-BACF-3925F1645F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4899" y="5261943"/>
            <a:ext cx="1601855" cy="1601855"/>
          </a:xfrm>
          <a:prstGeom prst="rect">
            <a:avLst/>
          </a:prstGeom>
        </p:spPr>
      </p:pic>
      <p:pic>
        <p:nvPicPr>
          <p:cNvPr id="18" name="Graphic 8" descr="Advertising with solid fill">
            <a:extLst>
              <a:ext uri="{FF2B5EF4-FFF2-40B4-BE49-F238E27FC236}">
                <a16:creationId xmlns:a16="http://schemas.microsoft.com/office/drawing/2014/main" id="{50F4F27F-C074-47C3-AF7B-3BED04DBF6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6648" y="5514561"/>
            <a:ext cx="1324388" cy="1320247"/>
          </a:xfrm>
          <a:prstGeom prst="rect">
            <a:avLst/>
          </a:prstGeom>
        </p:spPr>
      </p:pic>
      <p:pic>
        <p:nvPicPr>
          <p:cNvPr id="19" name="Graphic 8" descr="Advertising with solid fill">
            <a:extLst>
              <a:ext uri="{FF2B5EF4-FFF2-40B4-BE49-F238E27FC236}">
                <a16:creationId xmlns:a16="http://schemas.microsoft.com/office/drawing/2014/main" id="{D25E14EF-AF86-404B-AA18-84FB28F770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44050" y="5469006"/>
            <a:ext cx="1324388" cy="1320247"/>
          </a:xfrm>
          <a:prstGeom prst="rect">
            <a:avLst/>
          </a:prstGeom>
        </p:spPr>
      </p:pic>
      <p:pic>
        <p:nvPicPr>
          <p:cNvPr id="9" name="Graphic 10" descr="Cycle with people with solid fill">
            <a:extLst>
              <a:ext uri="{FF2B5EF4-FFF2-40B4-BE49-F238E27FC236}">
                <a16:creationId xmlns:a16="http://schemas.microsoft.com/office/drawing/2014/main" id="{2F6E1738-8B2B-470D-ABBE-E4CEA4B46E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92529" y="400050"/>
            <a:ext cx="1552160" cy="1556302"/>
          </a:xfrm>
          <a:prstGeom prst="rect">
            <a:avLst/>
          </a:prstGeom>
        </p:spPr>
      </p:pic>
      <p:pic>
        <p:nvPicPr>
          <p:cNvPr id="2" name="Picture 2" descr="Text&#10;&#10;Description automatically generated">
            <a:extLst>
              <a:ext uri="{FF2B5EF4-FFF2-40B4-BE49-F238E27FC236}">
                <a16:creationId xmlns:a16="http://schemas.microsoft.com/office/drawing/2014/main" id="{66DE5B30-6C8D-4678-980A-82CA5EAA9B2C}"/>
              </a:ext>
            </a:extLst>
          </p:cNvPr>
          <p:cNvPicPr>
            <a:picLocks noChangeAspect="1"/>
          </p:cNvPicPr>
          <p:nvPr/>
        </p:nvPicPr>
        <p:blipFill>
          <a:blip r:embed="rId6"/>
          <a:stretch>
            <a:fillRect/>
          </a:stretch>
        </p:blipFill>
        <p:spPr>
          <a:xfrm>
            <a:off x="8982636" y="1913965"/>
            <a:ext cx="1810870" cy="1810870"/>
          </a:xfrm>
          <a:prstGeom prst="rect">
            <a:avLst/>
          </a:prstGeom>
        </p:spPr>
      </p:pic>
      <p:pic>
        <p:nvPicPr>
          <p:cNvPr id="3" name="Picture 4" descr="A picture containing text&#10;&#10;Description automatically generated">
            <a:extLst>
              <a:ext uri="{FF2B5EF4-FFF2-40B4-BE49-F238E27FC236}">
                <a16:creationId xmlns:a16="http://schemas.microsoft.com/office/drawing/2014/main" id="{856BA81A-E966-4CAD-8956-F103BD652463}"/>
              </a:ext>
            </a:extLst>
          </p:cNvPr>
          <p:cNvPicPr>
            <a:picLocks noChangeAspect="1"/>
          </p:cNvPicPr>
          <p:nvPr/>
        </p:nvPicPr>
        <p:blipFill>
          <a:blip r:embed="rId7"/>
          <a:stretch>
            <a:fillRect/>
          </a:stretch>
        </p:blipFill>
        <p:spPr>
          <a:xfrm>
            <a:off x="3810001" y="1896036"/>
            <a:ext cx="1855693" cy="1855693"/>
          </a:xfrm>
          <a:prstGeom prst="rect">
            <a:avLst/>
          </a:prstGeom>
        </p:spPr>
      </p:pic>
      <p:pic>
        <p:nvPicPr>
          <p:cNvPr id="5" name="Picture 10" descr="Logo&#10;&#10;Description automatically generated">
            <a:extLst>
              <a:ext uri="{FF2B5EF4-FFF2-40B4-BE49-F238E27FC236}">
                <a16:creationId xmlns:a16="http://schemas.microsoft.com/office/drawing/2014/main" id="{7BAA5E3C-D91B-4783-B9C8-C032BC8FC75E}"/>
              </a:ext>
            </a:extLst>
          </p:cNvPr>
          <p:cNvPicPr>
            <a:picLocks noChangeAspect="1"/>
          </p:cNvPicPr>
          <p:nvPr/>
        </p:nvPicPr>
        <p:blipFill>
          <a:blip r:embed="rId8"/>
          <a:stretch>
            <a:fillRect/>
          </a:stretch>
        </p:blipFill>
        <p:spPr>
          <a:xfrm>
            <a:off x="1210235" y="1913965"/>
            <a:ext cx="1855694" cy="1855694"/>
          </a:xfrm>
          <a:prstGeom prst="rect">
            <a:avLst/>
          </a:prstGeom>
        </p:spPr>
      </p:pic>
      <p:pic>
        <p:nvPicPr>
          <p:cNvPr id="12" name="Picture 13" descr="Graphical user interface, text, application&#10;&#10;Description automatically generated">
            <a:extLst>
              <a:ext uri="{FF2B5EF4-FFF2-40B4-BE49-F238E27FC236}">
                <a16:creationId xmlns:a16="http://schemas.microsoft.com/office/drawing/2014/main" id="{C43B4680-618B-40AE-9A80-2CDD0C038DB4}"/>
              </a:ext>
            </a:extLst>
          </p:cNvPr>
          <p:cNvPicPr>
            <a:picLocks noChangeAspect="1"/>
          </p:cNvPicPr>
          <p:nvPr/>
        </p:nvPicPr>
        <p:blipFill>
          <a:blip r:embed="rId9"/>
          <a:stretch>
            <a:fillRect/>
          </a:stretch>
        </p:blipFill>
        <p:spPr>
          <a:xfrm>
            <a:off x="6364942" y="1913965"/>
            <a:ext cx="1855693" cy="1855693"/>
          </a:xfrm>
          <a:prstGeom prst="rect">
            <a:avLst/>
          </a:prstGeom>
        </p:spPr>
      </p:pic>
    </p:spTree>
    <p:extLst>
      <p:ext uri="{BB962C8B-B14F-4D97-AF65-F5344CB8AC3E}">
        <p14:creationId xmlns:p14="http://schemas.microsoft.com/office/powerpoint/2010/main" val="1679005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B8C37B-0414-4BA7-8E71-F84A754E71D0}"/>
              </a:ext>
            </a:extLst>
          </p:cNvPr>
          <p:cNvSpPr/>
          <p:nvPr/>
        </p:nvSpPr>
        <p:spPr>
          <a:xfrm>
            <a:off x="797615" y="2209801"/>
            <a:ext cx="10812946" cy="4315238"/>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983A8F8-EEF7-4B2E-8608-F7F7BA9253C9}"/>
              </a:ext>
            </a:extLst>
          </p:cNvPr>
          <p:cNvSpPr>
            <a:spLocks noGrp="1"/>
          </p:cNvSpPr>
          <p:nvPr>
            <p:ph type="title"/>
          </p:nvPr>
        </p:nvSpPr>
        <p:spPr>
          <a:xfrm>
            <a:off x="756441" y="1409896"/>
            <a:ext cx="10515600" cy="693258"/>
          </a:xfrm>
        </p:spPr>
        <p:txBody>
          <a:bodyPr>
            <a:normAutofit/>
          </a:bodyPr>
          <a:lstStyle/>
          <a:p>
            <a:r>
              <a:rPr lang="en-US" sz="3500">
                <a:latin typeface="Franklin Gothic Heavy"/>
                <a:cs typeface="Arial"/>
              </a:rPr>
              <a:t>Awareness: </a:t>
            </a:r>
            <a:r>
              <a:rPr lang="en-US" sz="3500" err="1">
                <a:latin typeface="Franklin Gothic Heavy"/>
                <a:cs typeface="Arial"/>
              </a:rPr>
              <a:t>AlarmBiller</a:t>
            </a:r>
            <a:r>
              <a:rPr lang="en-US" sz="3500">
                <a:latin typeface="Franklin Gothic Heavy"/>
                <a:cs typeface="Arial"/>
              </a:rPr>
              <a:t> Data Sheet</a:t>
            </a:r>
          </a:p>
        </p:txBody>
      </p:sp>
      <p:pic>
        <p:nvPicPr>
          <p:cNvPr id="6" name="Picture 5">
            <a:extLst>
              <a:ext uri="{FF2B5EF4-FFF2-40B4-BE49-F238E27FC236}">
                <a16:creationId xmlns:a16="http://schemas.microsoft.com/office/drawing/2014/main" id="{009189A0-35F7-4DF6-B2C4-3433E534551A}"/>
              </a:ext>
            </a:extLst>
          </p:cNvPr>
          <p:cNvPicPr>
            <a:picLocks noChangeAspect="1"/>
          </p:cNvPicPr>
          <p:nvPr/>
        </p:nvPicPr>
        <p:blipFill rotWithShape="1">
          <a:blip r:embed="rId2"/>
          <a:srcRect t="27832"/>
          <a:stretch/>
        </p:blipFill>
        <p:spPr>
          <a:xfrm rot="-240000">
            <a:off x="1380832" y="2732604"/>
            <a:ext cx="4125394" cy="2417684"/>
          </a:xfrm>
          <a:prstGeom prst="rect">
            <a:avLst/>
          </a:prstGeom>
        </p:spPr>
      </p:pic>
      <p:pic>
        <p:nvPicPr>
          <p:cNvPr id="7" name="Picture 6">
            <a:extLst>
              <a:ext uri="{FF2B5EF4-FFF2-40B4-BE49-F238E27FC236}">
                <a16:creationId xmlns:a16="http://schemas.microsoft.com/office/drawing/2014/main" id="{926F21C2-61A3-45B3-9AE3-483FE7687403}"/>
              </a:ext>
            </a:extLst>
          </p:cNvPr>
          <p:cNvPicPr>
            <a:picLocks noChangeAspect="1"/>
          </p:cNvPicPr>
          <p:nvPr/>
        </p:nvPicPr>
        <p:blipFill rotWithShape="1">
          <a:blip r:embed="rId3"/>
          <a:srcRect l="3" t="24884" r="64" b="993"/>
          <a:stretch/>
        </p:blipFill>
        <p:spPr>
          <a:xfrm rot="-240000">
            <a:off x="5022343" y="3080817"/>
            <a:ext cx="4122148" cy="2522792"/>
          </a:xfrm>
          <a:prstGeom prst="rect">
            <a:avLst/>
          </a:prstGeom>
        </p:spPr>
      </p:pic>
      <p:pic>
        <p:nvPicPr>
          <p:cNvPr id="5" name="Graphic 6" descr="Document with solid fill">
            <a:extLst>
              <a:ext uri="{FF2B5EF4-FFF2-40B4-BE49-F238E27FC236}">
                <a16:creationId xmlns:a16="http://schemas.microsoft.com/office/drawing/2014/main" id="{E3A27DB7-66DC-4C29-965B-93F51A40B5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29312" y="3224419"/>
            <a:ext cx="2285172" cy="2289313"/>
          </a:xfrm>
          <a:prstGeom prst="rect">
            <a:avLst/>
          </a:prstGeom>
        </p:spPr>
      </p:pic>
    </p:spTree>
    <p:extLst>
      <p:ext uri="{BB962C8B-B14F-4D97-AF65-F5344CB8AC3E}">
        <p14:creationId xmlns:p14="http://schemas.microsoft.com/office/powerpoint/2010/main" val="1891213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862C1F-9EAF-4203-B4CD-05B42146869B}"/>
              </a:ext>
            </a:extLst>
          </p:cNvPr>
          <p:cNvSpPr/>
          <p:nvPr/>
        </p:nvSpPr>
        <p:spPr>
          <a:xfrm>
            <a:off x="797615" y="1998595"/>
            <a:ext cx="10812946" cy="4663107"/>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3CAE9E-BDC4-438F-B848-DBBD156794B0}"/>
              </a:ext>
            </a:extLst>
          </p:cNvPr>
          <p:cNvSpPr>
            <a:spLocks noGrp="1"/>
          </p:cNvSpPr>
          <p:nvPr>
            <p:ph type="title"/>
          </p:nvPr>
        </p:nvSpPr>
        <p:spPr>
          <a:xfrm>
            <a:off x="726137" y="1277780"/>
            <a:ext cx="10515600" cy="722247"/>
          </a:xfrm>
        </p:spPr>
        <p:txBody>
          <a:bodyPr>
            <a:noAutofit/>
          </a:bodyPr>
          <a:lstStyle/>
          <a:p>
            <a:r>
              <a:rPr lang="en-US" sz="3500">
                <a:latin typeface="Franklin Gothic Heavy"/>
                <a:cs typeface="Arial"/>
              </a:rPr>
              <a:t>Awareness: </a:t>
            </a:r>
            <a:r>
              <a:rPr lang="en-US" sz="3500" err="1">
                <a:latin typeface="Franklin Gothic Heavy"/>
                <a:cs typeface="Arial"/>
              </a:rPr>
              <a:t>AlarmBiller</a:t>
            </a:r>
            <a:r>
              <a:rPr lang="en-US" sz="3500">
                <a:latin typeface="Franklin Gothic Heavy"/>
                <a:cs typeface="Arial"/>
              </a:rPr>
              <a:t> Brochure</a:t>
            </a:r>
          </a:p>
        </p:txBody>
      </p:sp>
      <p:pic>
        <p:nvPicPr>
          <p:cNvPr id="6" name="Picture 9" descr="Text&#10;&#10;Description automatically generated">
            <a:extLst>
              <a:ext uri="{FF2B5EF4-FFF2-40B4-BE49-F238E27FC236}">
                <a16:creationId xmlns:a16="http://schemas.microsoft.com/office/drawing/2014/main" id="{EA2644A9-1204-4F3F-8D0E-FE5FCA260EF0}"/>
              </a:ext>
            </a:extLst>
          </p:cNvPr>
          <p:cNvPicPr>
            <a:picLocks noGrp="1" noChangeAspect="1"/>
          </p:cNvPicPr>
          <p:nvPr>
            <p:ph idx="1"/>
          </p:nvPr>
        </p:nvPicPr>
        <p:blipFill>
          <a:blip r:embed="rId2"/>
          <a:stretch>
            <a:fillRect/>
          </a:stretch>
        </p:blipFill>
        <p:spPr>
          <a:xfrm>
            <a:off x="1471399" y="2213328"/>
            <a:ext cx="3257773" cy="4181496"/>
          </a:xfrm>
        </p:spPr>
      </p:pic>
      <p:pic>
        <p:nvPicPr>
          <p:cNvPr id="10" name="Picture 10" descr="A picture containing text&#10;&#10;Description automatically generated">
            <a:extLst>
              <a:ext uri="{FF2B5EF4-FFF2-40B4-BE49-F238E27FC236}">
                <a16:creationId xmlns:a16="http://schemas.microsoft.com/office/drawing/2014/main" id="{304105B4-0322-4D5B-AD9B-490DE7ECDEC9}"/>
              </a:ext>
            </a:extLst>
          </p:cNvPr>
          <p:cNvPicPr>
            <a:picLocks noChangeAspect="1"/>
          </p:cNvPicPr>
          <p:nvPr/>
        </p:nvPicPr>
        <p:blipFill>
          <a:blip r:embed="rId3"/>
          <a:stretch>
            <a:fillRect/>
          </a:stretch>
        </p:blipFill>
        <p:spPr>
          <a:xfrm>
            <a:off x="5062674" y="2212155"/>
            <a:ext cx="3243187" cy="4182431"/>
          </a:xfrm>
          <a:prstGeom prst="rect">
            <a:avLst/>
          </a:prstGeom>
        </p:spPr>
      </p:pic>
      <p:pic>
        <p:nvPicPr>
          <p:cNvPr id="3" name="Graphic 6" descr="Document with solid fill">
            <a:extLst>
              <a:ext uri="{FF2B5EF4-FFF2-40B4-BE49-F238E27FC236}">
                <a16:creationId xmlns:a16="http://schemas.microsoft.com/office/drawing/2014/main" id="{C14C04F5-D6F3-4165-A064-D2AF525EA4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9942" y="2690191"/>
            <a:ext cx="3192117" cy="3196258"/>
          </a:xfrm>
          <a:prstGeom prst="rect">
            <a:avLst/>
          </a:prstGeom>
        </p:spPr>
      </p:pic>
    </p:spTree>
    <p:extLst>
      <p:ext uri="{BB962C8B-B14F-4D97-AF65-F5344CB8AC3E}">
        <p14:creationId xmlns:p14="http://schemas.microsoft.com/office/powerpoint/2010/main" val="2950674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1580C1-A11E-406B-869B-9577B92216AA}"/>
              </a:ext>
            </a:extLst>
          </p:cNvPr>
          <p:cNvSpPr/>
          <p:nvPr/>
        </p:nvSpPr>
        <p:spPr>
          <a:xfrm>
            <a:off x="689941" y="2259496"/>
            <a:ext cx="10986880" cy="4402205"/>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6C769-DC88-4645-AE80-E6B1A72C43EE}"/>
              </a:ext>
            </a:extLst>
          </p:cNvPr>
          <p:cNvSpPr>
            <a:spLocks noGrp="1"/>
          </p:cNvSpPr>
          <p:nvPr>
            <p:ph type="title"/>
          </p:nvPr>
        </p:nvSpPr>
        <p:spPr>
          <a:xfrm>
            <a:off x="690888" y="1190309"/>
            <a:ext cx="10515600" cy="954160"/>
          </a:xfrm>
        </p:spPr>
        <p:txBody>
          <a:bodyPr>
            <a:normAutofit/>
          </a:bodyPr>
          <a:lstStyle/>
          <a:p>
            <a:r>
              <a:rPr lang="en-US" sz="3000">
                <a:latin typeface="Franklin Gothic Heavy"/>
                <a:cs typeface="Arial"/>
              </a:rPr>
              <a:t>Awareness: AB Lead Landing Page</a:t>
            </a:r>
          </a:p>
        </p:txBody>
      </p:sp>
      <p:pic>
        <p:nvPicPr>
          <p:cNvPr id="6" name="Graphic 6" descr="Cursor with solid fill">
            <a:extLst>
              <a:ext uri="{FF2B5EF4-FFF2-40B4-BE49-F238E27FC236}">
                <a16:creationId xmlns:a16="http://schemas.microsoft.com/office/drawing/2014/main" id="{ED5E7906-28C9-45FE-B5F9-0762206EBC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50334" y="3417014"/>
            <a:ext cx="2476013" cy="2480154"/>
          </a:xfrm>
          <a:prstGeom prst="rect">
            <a:avLst/>
          </a:prstGeom>
        </p:spPr>
      </p:pic>
      <p:pic>
        <p:nvPicPr>
          <p:cNvPr id="7" name="Graphic 7" descr="Web design with solid fill">
            <a:extLst>
              <a:ext uri="{FF2B5EF4-FFF2-40B4-BE49-F238E27FC236}">
                <a16:creationId xmlns:a16="http://schemas.microsoft.com/office/drawing/2014/main" id="{1A2975A7-069D-4193-88E2-17089D9407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0844" y="3475235"/>
            <a:ext cx="2378083" cy="2378083"/>
          </a:xfrm>
          <a:prstGeom prst="rect">
            <a:avLst/>
          </a:prstGeom>
        </p:spPr>
      </p:pic>
      <p:pic>
        <p:nvPicPr>
          <p:cNvPr id="5" name="Picture 7" descr="Graphical user interface, website&#10;&#10;Description automatically generated">
            <a:extLst>
              <a:ext uri="{FF2B5EF4-FFF2-40B4-BE49-F238E27FC236}">
                <a16:creationId xmlns:a16="http://schemas.microsoft.com/office/drawing/2014/main" id="{D668E28F-C5E0-4BC6-B2B3-8C0F93C6A535}"/>
              </a:ext>
            </a:extLst>
          </p:cNvPr>
          <p:cNvPicPr>
            <a:picLocks noChangeAspect="1"/>
          </p:cNvPicPr>
          <p:nvPr/>
        </p:nvPicPr>
        <p:blipFill>
          <a:blip r:embed="rId6"/>
          <a:stretch>
            <a:fillRect/>
          </a:stretch>
        </p:blipFill>
        <p:spPr>
          <a:xfrm>
            <a:off x="3675529" y="2307630"/>
            <a:ext cx="5405717" cy="4179117"/>
          </a:xfrm>
          <a:prstGeom prst="rect">
            <a:avLst/>
          </a:prstGeom>
        </p:spPr>
      </p:pic>
    </p:spTree>
    <p:extLst>
      <p:ext uri="{BB962C8B-B14F-4D97-AF65-F5344CB8AC3E}">
        <p14:creationId xmlns:p14="http://schemas.microsoft.com/office/powerpoint/2010/main" val="3729572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0E8855A-47A3-43EE-AA9D-31905FEFA114}"/>
              </a:ext>
            </a:extLst>
          </p:cNvPr>
          <p:cNvSpPr/>
          <p:nvPr/>
        </p:nvSpPr>
        <p:spPr>
          <a:xfrm>
            <a:off x="797615" y="2843420"/>
            <a:ext cx="10812946" cy="3669195"/>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6C769-DC88-4645-AE80-E6B1A72C43EE}"/>
              </a:ext>
            </a:extLst>
          </p:cNvPr>
          <p:cNvSpPr>
            <a:spLocks noGrp="1"/>
          </p:cNvSpPr>
          <p:nvPr>
            <p:ph type="title"/>
          </p:nvPr>
        </p:nvSpPr>
        <p:spPr>
          <a:xfrm>
            <a:off x="762627" y="1475147"/>
            <a:ext cx="6378437" cy="651844"/>
          </a:xfrm>
        </p:spPr>
        <p:txBody>
          <a:bodyPr>
            <a:normAutofit/>
          </a:bodyPr>
          <a:lstStyle/>
          <a:p>
            <a:r>
              <a:rPr lang="en-US" sz="4000">
                <a:latin typeface="Franklin Gothic Heavy"/>
                <a:cs typeface="Arial"/>
              </a:rPr>
              <a:t>Awareness: AB Content</a:t>
            </a:r>
            <a:endParaRPr lang="en-US" sz="4000">
              <a:latin typeface="Franklin Gothic Heavy"/>
            </a:endParaRPr>
          </a:p>
        </p:txBody>
      </p:sp>
      <p:grpSp>
        <p:nvGrpSpPr>
          <p:cNvPr id="18" name="Group 17">
            <a:extLst>
              <a:ext uri="{FF2B5EF4-FFF2-40B4-BE49-F238E27FC236}">
                <a16:creationId xmlns:a16="http://schemas.microsoft.com/office/drawing/2014/main" id="{3477765E-3B5A-4981-9A5C-36DE58CAA9FD}"/>
              </a:ext>
            </a:extLst>
          </p:cNvPr>
          <p:cNvGrpSpPr/>
          <p:nvPr/>
        </p:nvGrpSpPr>
        <p:grpSpPr>
          <a:xfrm>
            <a:off x="1894614" y="2632537"/>
            <a:ext cx="2364495" cy="3650900"/>
            <a:chOff x="2060266" y="2905863"/>
            <a:chExt cx="2103593" cy="3245052"/>
          </a:xfrm>
        </p:grpSpPr>
        <p:pic>
          <p:nvPicPr>
            <p:cNvPr id="4" name="Picture 3">
              <a:extLst>
                <a:ext uri="{FF2B5EF4-FFF2-40B4-BE49-F238E27FC236}">
                  <a16:creationId xmlns:a16="http://schemas.microsoft.com/office/drawing/2014/main" id="{12FABD33-0B95-40FE-A964-DFBB2C55A2F5}"/>
                </a:ext>
              </a:extLst>
            </p:cNvPr>
            <p:cNvPicPr>
              <a:picLocks noChangeAspect="1"/>
            </p:cNvPicPr>
            <p:nvPr/>
          </p:nvPicPr>
          <p:blipFill>
            <a:blip r:embed="rId2"/>
            <a:stretch>
              <a:fillRect/>
            </a:stretch>
          </p:blipFill>
          <p:spPr>
            <a:xfrm>
              <a:off x="2060266" y="2905863"/>
              <a:ext cx="1681252" cy="2185659"/>
            </a:xfrm>
            <a:prstGeom prst="rect">
              <a:avLst/>
            </a:prstGeom>
          </p:spPr>
        </p:pic>
        <p:pic>
          <p:nvPicPr>
            <p:cNvPr id="5" name="Picture 4">
              <a:extLst>
                <a:ext uri="{FF2B5EF4-FFF2-40B4-BE49-F238E27FC236}">
                  <a16:creationId xmlns:a16="http://schemas.microsoft.com/office/drawing/2014/main" id="{AF767E6B-51BA-43C8-A95D-2F1DB4977C6C}"/>
                </a:ext>
              </a:extLst>
            </p:cNvPr>
            <p:cNvPicPr>
              <a:picLocks noChangeAspect="1"/>
            </p:cNvPicPr>
            <p:nvPr/>
          </p:nvPicPr>
          <p:blipFill>
            <a:blip r:embed="rId3"/>
            <a:stretch>
              <a:fillRect/>
            </a:stretch>
          </p:blipFill>
          <p:spPr>
            <a:xfrm>
              <a:off x="2471488" y="3965256"/>
              <a:ext cx="1692371" cy="2185659"/>
            </a:xfrm>
            <a:prstGeom prst="rect">
              <a:avLst/>
            </a:prstGeom>
          </p:spPr>
        </p:pic>
      </p:grpSp>
      <p:grpSp>
        <p:nvGrpSpPr>
          <p:cNvPr id="16" name="Group 15">
            <a:extLst>
              <a:ext uri="{FF2B5EF4-FFF2-40B4-BE49-F238E27FC236}">
                <a16:creationId xmlns:a16="http://schemas.microsoft.com/office/drawing/2014/main" id="{CA1EB005-0FFF-4A66-A178-908827DD7D90}"/>
              </a:ext>
            </a:extLst>
          </p:cNvPr>
          <p:cNvGrpSpPr/>
          <p:nvPr/>
        </p:nvGrpSpPr>
        <p:grpSpPr>
          <a:xfrm>
            <a:off x="4996210" y="2633160"/>
            <a:ext cx="2877742" cy="3647656"/>
            <a:chOff x="5058330" y="2351551"/>
            <a:chExt cx="2894308" cy="3647656"/>
          </a:xfrm>
        </p:grpSpPr>
        <p:pic>
          <p:nvPicPr>
            <p:cNvPr id="3" name="Picture 5" descr="A picture containing shape&#10;&#10;Description automatically generated">
              <a:extLst>
                <a:ext uri="{FF2B5EF4-FFF2-40B4-BE49-F238E27FC236}">
                  <a16:creationId xmlns:a16="http://schemas.microsoft.com/office/drawing/2014/main" id="{24E423ED-76D1-47E2-B081-7A6CF62CB16E}"/>
                </a:ext>
              </a:extLst>
            </p:cNvPr>
            <p:cNvPicPr>
              <a:picLocks noChangeAspect="1"/>
            </p:cNvPicPr>
            <p:nvPr/>
          </p:nvPicPr>
          <p:blipFill>
            <a:blip r:embed="rId4"/>
            <a:stretch>
              <a:fillRect/>
            </a:stretch>
          </p:blipFill>
          <p:spPr>
            <a:xfrm>
              <a:off x="5058330" y="2351551"/>
              <a:ext cx="1673532" cy="2182677"/>
            </a:xfrm>
            <a:prstGeom prst="rect">
              <a:avLst/>
            </a:prstGeom>
          </p:spPr>
        </p:pic>
        <p:pic>
          <p:nvPicPr>
            <p:cNvPr id="6" name="Picture 6" descr="Text&#10;&#10;Description automatically generated">
              <a:extLst>
                <a:ext uri="{FF2B5EF4-FFF2-40B4-BE49-F238E27FC236}">
                  <a16:creationId xmlns:a16="http://schemas.microsoft.com/office/drawing/2014/main" id="{5ACFC6D2-CF5C-4E4C-B554-C8B4B55B1676}"/>
                </a:ext>
              </a:extLst>
            </p:cNvPr>
            <p:cNvPicPr>
              <a:picLocks noChangeAspect="1"/>
            </p:cNvPicPr>
            <p:nvPr/>
          </p:nvPicPr>
          <p:blipFill>
            <a:blip r:embed="rId5"/>
            <a:stretch>
              <a:fillRect/>
            </a:stretch>
          </p:blipFill>
          <p:spPr>
            <a:xfrm>
              <a:off x="5634981" y="3188767"/>
              <a:ext cx="1760499" cy="1913865"/>
            </a:xfrm>
            <a:prstGeom prst="rect">
              <a:avLst/>
            </a:prstGeom>
          </p:spPr>
        </p:pic>
        <p:pic>
          <p:nvPicPr>
            <p:cNvPr id="7" name="Picture 7" descr="A picture containing arrow&#10;&#10;Description automatically generated">
              <a:extLst>
                <a:ext uri="{FF2B5EF4-FFF2-40B4-BE49-F238E27FC236}">
                  <a16:creationId xmlns:a16="http://schemas.microsoft.com/office/drawing/2014/main" id="{148E6707-256D-4234-B85A-00944C8B6929}"/>
                </a:ext>
              </a:extLst>
            </p:cNvPr>
            <p:cNvPicPr>
              <a:picLocks noChangeAspect="1"/>
            </p:cNvPicPr>
            <p:nvPr/>
          </p:nvPicPr>
          <p:blipFill>
            <a:blip r:embed="rId6"/>
            <a:stretch>
              <a:fillRect/>
            </a:stretch>
          </p:blipFill>
          <p:spPr>
            <a:xfrm>
              <a:off x="6192139" y="4049718"/>
              <a:ext cx="1760499" cy="1949489"/>
            </a:xfrm>
            <a:prstGeom prst="rect">
              <a:avLst/>
            </a:prstGeom>
          </p:spPr>
        </p:pic>
      </p:grpSp>
      <p:sp>
        <p:nvSpPr>
          <p:cNvPr id="9" name="TextBox 8">
            <a:extLst>
              <a:ext uri="{FF2B5EF4-FFF2-40B4-BE49-F238E27FC236}">
                <a16:creationId xmlns:a16="http://schemas.microsoft.com/office/drawing/2014/main" id="{B2BBF561-5B98-4C75-9048-7D2B7251F375}"/>
              </a:ext>
            </a:extLst>
          </p:cNvPr>
          <p:cNvSpPr txBox="1"/>
          <p:nvPr/>
        </p:nvSpPr>
        <p:spPr>
          <a:xfrm>
            <a:off x="1863668" y="217350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solidFill>
                  <a:srgbClr val="1A1712"/>
                </a:solidFill>
                <a:latin typeface="Franklin Gothic Book"/>
              </a:rPr>
              <a:t>ebooks</a:t>
            </a:r>
          </a:p>
        </p:txBody>
      </p:sp>
      <p:sp>
        <p:nvSpPr>
          <p:cNvPr id="10" name="TextBox 9">
            <a:extLst>
              <a:ext uri="{FF2B5EF4-FFF2-40B4-BE49-F238E27FC236}">
                <a16:creationId xmlns:a16="http://schemas.microsoft.com/office/drawing/2014/main" id="{BFAE18A8-53F4-4261-B3F4-F4633E644A75}"/>
              </a:ext>
            </a:extLst>
          </p:cNvPr>
          <p:cNvSpPr txBox="1"/>
          <p:nvPr/>
        </p:nvSpPr>
        <p:spPr>
          <a:xfrm>
            <a:off x="4928030" y="217143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1A1712"/>
                </a:solidFill>
                <a:latin typeface="Franklin Gothic Book"/>
              </a:rPr>
              <a:t>Articles</a:t>
            </a:r>
          </a:p>
        </p:txBody>
      </p:sp>
      <p:grpSp>
        <p:nvGrpSpPr>
          <p:cNvPr id="8" name="Group 7">
            <a:extLst>
              <a:ext uri="{FF2B5EF4-FFF2-40B4-BE49-F238E27FC236}">
                <a16:creationId xmlns:a16="http://schemas.microsoft.com/office/drawing/2014/main" id="{7ECFCC50-45B0-4D7F-A950-403B70321773}"/>
              </a:ext>
            </a:extLst>
          </p:cNvPr>
          <p:cNvGrpSpPr/>
          <p:nvPr/>
        </p:nvGrpSpPr>
        <p:grpSpPr>
          <a:xfrm>
            <a:off x="8043503" y="2633068"/>
            <a:ext cx="2721081" cy="3647870"/>
            <a:chOff x="7024742" y="711502"/>
            <a:chExt cx="3648732" cy="4886120"/>
          </a:xfrm>
        </p:grpSpPr>
        <p:pic>
          <p:nvPicPr>
            <p:cNvPr id="11" name="Picture 11" descr="Text&#10;&#10;Description automatically generated">
              <a:extLst>
                <a:ext uri="{FF2B5EF4-FFF2-40B4-BE49-F238E27FC236}">
                  <a16:creationId xmlns:a16="http://schemas.microsoft.com/office/drawing/2014/main" id="{B4C855F9-AAF3-4782-BAAC-C2324740E41C}"/>
                </a:ext>
              </a:extLst>
            </p:cNvPr>
            <p:cNvPicPr>
              <a:picLocks noChangeAspect="1"/>
            </p:cNvPicPr>
            <p:nvPr/>
          </p:nvPicPr>
          <p:blipFill>
            <a:blip r:embed="rId7"/>
            <a:stretch>
              <a:fillRect/>
            </a:stretch>
          </p:blipFill>
          <p:spPr>
            <a:xfrm>
              <a:off x="7024742" y="711502"/>
              <a:ext cx="1823831" cy="1412172"/>
            </a:xfrm>
            <a:prstGeom prst="rect">
              <a:avLst/>
            </a:prstGeom>
          </p:spPr>
        </p:pic>
        <p:pic>
          <p:nvPicPr>
            <p:cNvPr id="12" name="Picture 12" descr="Text&#10;&#10;Description automatically generated">
              <a:extLst>
                <a:ext uri="{FF2B5EF4-FFF2-40B4-BE49-F238E27FC236}">
                  <a16:creationId xmlns:a16="http://schemas.microsoft.com/office/drawing/2014/main" id="{E4F38704-7F49-4521-966B-EACB64AD975A}"/>
                </a:ext>
              </a:extLst>
            </p:cNvPr>
            <p:cNvPicPr>
              <a:picLocks noChangeAspect="1"/>
            </p:cNvPicPr>
            <p:nvPr/>
          </p:nvPicPr>
          <p:blipFill>
            <a:blip r:embed="rId8"/>
            <a:stretch>
              <a:fillRect/>
            </a:stretch>
          </p:blipFill>
          <p:spPr>
            <a:xfrm>
              <a:off x="7429379" y="1585519"/>
              <a:ext cx="1823831" cy="1394177"/>
            </a:xfrm>
            <a:prstGeom prst="rect">
              <a:avLst/>
            </a:prstGeom>
          </p:spPr>
        </p:pic>
        <p:pic>
          <p:nvPicPr>
            <p:cNvPr id="13" name="Picture 13" descr="A screenshot of a computer&#10;&#10;Description automatically generated">
              <a:extLst>
                <a:ext uri="{FF2B5EF4-FFF2-40B4-BE49-F238E27FC236}">
                  <a16:creationId xmlns:a16="http://schemas.microsoft.com/office/drawing/2014/main" id="{5C36F620-D2C7-4E5D-BBC2-11061646FA99}"/>
                </a:ext>
              </a:extLst>
            </p:cNvPr>
            <p:cNvPicPr>
              <a:picLocks noChangeAspect="1"/>
            </p:cNvPicPr>
            <p:nvPr/>
          </p:nvPicPr>
          <p:blipFill>
            <a:blip r:embed="rId9"/>
            <a:stretch>
              <a:fillRect/>
            </a:stretch>
          </p:blipFill>
          <p:spPr>
            <a:xfrm>
              <a:off x="7828054" y="2442971"/>
              <a:ext cx="1823831" cy="1397708"/>
            </a:xfrm>
            <a:prstGeom prst="rect">
              <a:avLst/>
            </a:prstGeom>
          </p:spPr>
        </p:pic>
        <p:pic>
          <p:nvPicPr>
            <p:cNvPr id="14" name="Picture 14" descr="A close up of electronics&#10;&#10;Description automatically generated">
              <a:extLst>
                <a:ext uri="{FF2B5EF4-FFF2-40B4-BE49-F238E27FC236}">
                  <a16:creationId xmlns:a16="http://schemas.microsoft.com/office/drawing/2014/main" id="{CC701A05-817F-4324-93B1-85D94733116F}"/>
                </a:ext>
              </a:extLst>
            </p:cNvPr>
            <p:cNvPicPr>
              <a:picLocks noChangeAspect="1"/>
            </p:cNvPicPr>
            <p:nvPr/>
          </p:nvPicPr>
          <p:blipFill>
            <a:blip r:embed="rId10"/>
            <a:stretch>
              <a:fillRect/>
            </a:stretch>
          </p:blipFill>
          <p:spPr>
            <a:xfrm>
              <a:off x="8310667" y="3304564"/>
              <a:ext cx="1823831" cy="1420911"/>
            </a:xfrm>
            <a:prstGeom prst="rect">
              <a:avLst/>
            </a:prstGeom>
          </p:spPr>
        </p:pic>
        <p:pic>
          <p:nvPicPr>
            <p:cNvPr id="15" name="Picture 15" descr="A picture containing graphical user interface&#10;&#10;Description automatically generated">
              <a:extLst>
                <a:ext uri="{FF2B5EF4-FFF2-40B4-BE49-F238E27FC236}">
                  <a16:creationId xmlns:a16="http://schemas.microsoft.com/office/drawing/2014/main" id="{CC9E437A-44B5-49B5-93BF-460222DB5F50}"/>
                </a:ext>
              </a:extLst>
            </p:cNvPr>
            <p:cNvPicPr>
              <a:picLocks noChangeAspect="1"/>
            </p:cNvPicPr>
            <p:nvPr/>
          </p:nvPicPr>
          <p:blipFill>
            <a:blip r:embed="rId11"/>
            <a:stretch>
              <a:fillRect/>
            </a:stretch>
          </p:blipFill>
          <p:spPr>
            <a:xfrm>
              <a:off x="8849643" y="4186864"/>
              <a:ext cx="1823831" cy="1410758"/>
            </a:xfrm>
            <a:prstGeom prst="rect">
              <a:avLst/>
            </a:prstGeom>
          </p:spPr>
        </p:pic>
      </p:grpSp>
      <p:sp>
        <p:nvSpPr>
          <p:cNvPr id="17" name="TextBox 16">
            <a:extLst>
              <a:ext uri="{FF2B5EF4-FFF2-40B4-BE49-F238E27FC236}">
                <a16:creationId xmlns:a16="http://schemas.microsoft.com/office/drawing/2014/main" id="{9FD6746E-5082-4B5F-AE25-3DA16C9458E9}"/>
              </a:ext>
            </a:extLst>
          </p:cNvPr>
          <p:cNvSpPr txBox="1"/>
          <p:nvPr/>
        </p:nvSpPr>
        <p:spPr>
          <a:xfrm>
            <a:off x="7971181" y="217143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A1712"/>
                </a:solidFill>
                <a:latin typeface="Franklin Gothic Book"/>
              </a:rPr>
              <a:t>Case Studies</a:t>
            </a:r>
          </a:p>
        </p:txBody>
      </p:sp>
      <p:pic>
        <p:nvPicPr>
          <p:cNvPr id="22" name="Graphic 6" descr="Document with solid fill">
            <a:extLst>
              <a:ext uri="{FF2B5EF4-FFF2-40B4-BE49-F238E27FC236}">
                <a16:creationId xmlns:a16="http://schemas.microsoft.com/office/drawing/2014/main" id="{0D38E003-3C80-47A7-A495-79E4C184DDF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83029" y="598832"/>
            <a:ext cx="1945585" cy="1945585"/>
          </a:xfrm>
          <a:prstGeom prst="rect">
            <a:avLst/>
          </a:prstGeom>
        </p:spPr>
      </p:pic>
    </p:spTree>
    <p:extLst>
      <p:ext uri="{BB962C8B-B14F-4D97-AF65-F5344CB8AC3E}">
        <p14:creationId xmlns:p14="http://schemas.microsoft.com/office/powerpoint/2010/main" val="124912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 name="Group 204">
            <a:extLst>
              <a:ext uri="{FF2B5EF4-FFF2-40B4-BE49-F238E27FC236}">
                <a16:creationId xmlns:a16="http://schemas.microsoft.com/office/drawing/2014/main" id="{C846CCD0-5269-41C2-9B48-9D1252D7CF97}"/>
              </a:ext>
            </a:extLst>
          </p:cNvPr>
          <p:cNvGrpSpPr/>
          <p:nvPr/>
        </p:nvGrpSpPr>
        <p:grpSpPr>
          <a:xfrm>
            <a:off x="2380545" y="1365824"/>
            <a:ext cx="9306991" cy="3392397"/>
            <a:chOff x="2098936" y="1167041"/>
            <a:chExt cx="9306991" cy="3392397"/>
          </a:xfrm>
        </p:grpSpPr>
        <p:sp>
          <p:nvSpPr>
            <p:cNvPr id="190" name="Arrow: Right 189">
              <a:extLst>
                <a:ext uri="{FF2B5EF4-FFF2-40B4-BE49-F238E27FC236}">
                  <a16:creationId xmlns:a16="http://schemas.microsoft.com/office/drawing/2014/main" id="{5E055647-3544-47AC-89FC-519CE255E68F}"/>
                </a:ext>
              </a:extLst>
            </p:cNvPr>
            <p:cNvSpPr/>
            <p:nvPr/>
          </p:nvSpPr>
          <p:spPr>
            <a:xfrm rot="20100000">
              <a:off x="2098936" y="1796679"/>
              <a:ext cx="9306991" cy="2762759"/>
            </a:xfrm>
            <a:prstGeom prst="rightArrow">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lowchart: Extract 198">
              <a:extLst>
                <a:ext uri="{FF2B5EF4-FFF2-40B4-BE49-F238E27FC236}">
                  <a16:creationId xmlns:a16="http://schemas.microsoft.com/office/drawing/2014/main" id="{A431202B-E38E-4163-BF99-9AA897245758}"/>
                </a:ext>
              </a:extLst>
            </p:cNvPr>
            <p:cNvSpPr/>
            <p:nvPr/>
          </p:nvSpPr>
          <p:spPr>
            <a:xfrm>
              <a:off x="4037834" y="3257497"/>
              <a:ext cx="684577" cy="550107"/>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lowchart: Extract 199">
              <a:extLst>
                <a:ext uri="{FF2B5EF4-FFF2-40B4-BE49-F238E27FC236}">
                  <a16:creationId xmlns:a16="http://schemas.microsoft.com/office/drawing/2014/main" id="{51905DC3-730E-4373-9292-88C47374B5E9}"/>
                </a:ext>
              </a:extLst>
            </p:cNvPr>
            <p:cNvSpPr/>
            <p:nvPr/>
          </p:nvSpPr>
          <p:spPr>
            <a:xfrm>
              <a:off x="5953021" y="2409925"/>
              <a:ext cx="684577" cy="550107"/>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Extract 200">
              <a:extLst>
                <a:ext uri="{FF2B5EF4-FFF2-40B4-BE49-F238E27FC236}">
                  <a16:creationId xmlns:a16="http://schemas.microsoft.com/office/drawing/2014/main" id="{823B0D88-166C-4D4E-94AD-B4C85A22EBAA}"/>
                </a:ext>
              </a:extLst>
            </p:cNvPr>
            <p:cNvSpPr/>
            <p:nvPr/>
          </p:nvSpPr>
          <p:spPr>
            <a:xfrm>
              <a:off x="7855983" y="1570502"/>
              <a:ext cx="684577" cy="550107"/>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2252B848-6E8F-4277-B54C-8CA336324494}"/>
                </a:ext>
              </a:extLst>
            </p:cNvPr>
            <p:cNvSpPr txBox="1"/>
            <p:nvPr/>
          </p:nvSpPr>
          <p:spPr>
            <a:xfrm>
              <a:off x="3709758" y="2874411"/>
              <a:ext cx="150851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75000"/>
                    </a:schemeClr>
                  </a:solidFill>
                  <a:latin typeface="Franklin Gothic Heavy"/>
                </a:rPr>
                <a:t>Bold Group</a:t>
              </a:r>
            </a:p>
          </p:txBody>
        </p:sp>
        <p:sp>
          <p:nvSpPr>
            <p:cNvPr id="203" name="TextBox 202">
              <a:extLst>
                <a:ext uri="{FF2B5EF4-FFF2-40B4-BE49-F238E27FC236}">
                  <a16:creationId xmlns:a16="http://schemas.microsoft.com/office/drawing/2014/main" id="{FC6800F8-D35B-4E69-BBD9-FE3503F2D199}"/>
                </a:ext>
              </a:extLst>
            </p:cNvPr>
            <p:cNvSpPr txBox="1"/>
            <p:nvPr/>
          </p:nvSpPr>
          <p:spPr>
            <a:xfrm>
              <a:off x="5629020" y="2026839"/>
              <a:ext cx="15085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75000"/>
                    </a:schemeClr>
                  </a:solidFill>
                  <a:latin typeface="Franklin Gothic Heavy"/>
                </a:rPr>
                <a:t>Central Station</a:t>
              </a:r>
              <a:endParaRPr lang="en-US" sz="1200">
                <a:solidFill>
                  <a:schemeClr val="tx1">
                    <a:lumMod val="75000"/>
                  </a:schemeClr>
                </a:solidFill>
                <a:cs typeface="Calibri"/>
              </a:endParaRPr>
            </a:p>
          </p:txBody>
        </p:sp>
        <p:sp>
          <p:nvSpPr>
            <p:cNvPr id="204" name="TextBox 203">
              <a:extLst>
                <a:ext uri="{FF2B5EF4-FFF2-40B4-BE49-F238E27FC236}">
                  <a16:creationId xmlns:a16="http://schemas.microsoft.com/office/drawing/2014/main" id="{16AF3ECE-1677-40BB-88FA-17522BC57DF3}"/>
                </a:ext>
              </a:extLst>
            </p:cNvPr>
            <p:cNvSpPr txBox="1"/>
            <p:nvPr/>
          </p:nvSpPr>
          <p:spPr>
            <a:xfrm>
              <a:off x="7804999" y="1167041"/>
              <a:ext cx="78319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75000"/>
                    </a:schemeClr>
                  </a:solidFill>
                  <a:latin typeface="Franklin Gothic Heavy"/>
                </a:rPr>
                <a:t>Dealer</a:t>
              </a:r>
              <a:endParaRPr lang="en-US"/>
            </a:p>
          </p:txBody>
        </p:sp>
      </p:grpSp>
      <p:sp>
        <p:nvSpPr>
          <p:cNvPr id="2" name="Title 1">
            <a:extLst>
              <a:ext uri="{FF2B5EF4-FFF2-40B4-BE49-F238E27FC236}">
                <a16:creationId xmlns:a16="http://schemas.microsoft.com/office/drawing/2014/main" id="{C8BF342F-8CAF-494D-94CF-0540701AAB02}"/>
              </a:ext>
            </a:extLst>
          </p:cNvPr>
          <p:cNvSpPr>
            <a:spLocks noGrp="1"/>
          </p:cNvSpPr>
          <p:nvPr>
            <p:ph type="title"/>
          </p:nvPr>
        </p:nvSpPr>
        <p:spPr>
          <a:xfrm>
            <a:off x="710899" y="1406106"/>
            <a:ext cx="3846137" cy="1551190"/>
          </a:xfrm>
        </p:spPr>
        <p:txBody>
          <a:bodyPr vert="horz" lIns="91440" tIns="45720" rIns="91440" bIns="45720" rtlCol="0" anchor="ctr">
            <a:noAutofit/>
          </a:bodyPr>
          <a:lstStyle/>
          <a:p>
            <a:r>
              <a:rPr lang="en-US">
                <a:latin typeface="Franklin Gothic Medium"/>
                <a:cs typeface="Arial"/>
              </a:rPr>
              <a:t>Partnership </a:t>
            </a:r>
            <a:br>
              <a:rPr lang="en-US">
                <a:latin typeface="Franklin Gothic Medium"/>
                <a:cs typeface="Arial"/>
              </a:rPr>
            </a:br>
            <a:r>
              <a:rPr lang="en-US">
                <a:latin typeface="Franklin Gothic Medium"/>
                <a:cs typeface="Arial"/>
              </a:rPr>
              <a:t>Strategy</a:t>
            </a:r>
          </a:p>
        </p:txBody>
      </p:sp>
      <p:sp>
        <p:nvSpPr>
          <p:cNvPr id="6" name="Slide Number Placeholder 4">
            <a:extLst>
              <a:ext uri="{FF2B5EF4-FFF2-40B4-BE49-F238E27FC236}">
                <a16:creationId xmlns:a16="http://schemas.microsoft.com/office/drawing/2014/main" id="{E4F295A8-6BF0-4B65-BDC3-C0D4EBC47BFA}"/>
              </a:ext>
            </a:extLst>
          </p:cNvPr>
          <p:cNvSpPr>
            <a:spLocks noGrp="1"/>
          </p:cNvSpPr>
          <p:nvPr>
            <p:ph type="sldNum" sz="quarter" idx="12"/>
          </p:nvPr>
        </p:nvSpPr>
        <p:spPr>
          <a:xfrm>
            <a:off x="9715500" y="6841836"/>
            <a:ext cx="457200" cy="360363"/>
          </a:xfrm>
        </p:spPr>
        <p:txBody>
          <a:bodyPr/>
          <a:lstStyle/>
          <a:p>
            <a:fld id="{D85BB3EB-6203-4D0B-A944-73D1E2027991}" type="slidenum">
              <a:rPr lang="pt-BR"/>
              <a:pPr/>
              <a:t>3</a:t>
            </a:fld>
            <a:endParaRPr lang="pt-BR"/>
          </a:p>
        </p:txBody>
      </p:sp>
      <p:graphicFrame>
        <p:nvGraphicFramePr>
          <p:cNvPr id="7" name="Table 6">
            <a:extLst>
              <a:ext uri="{FF2B5EF4-FFF2-40B4-BE49-F238E27FC236}">
                <a16:creationId xmlns:a16="http://schemas.microsoft.com/office/drawing/2014/main" id="{E14E704E-C918-43E2-8DB7-C0DC10D1CFE6}"/>
              </a:ext>
            </a:extLst>
          </p:cNvPr>
          <p:cNvGraphicFramePr>
            <a:graphicFrameLocks noGrp="1"/>
          </p:cNvGraphicFramePr>
          <p:nvPr>
            <p:extLst>
              <p:ext uri="{D42A27DB-BD31-4B8C-83A1-F6EECF244321}">
                <p14:modId xmlns:p14="http://schemas.microsoft.com/office/powerpoint/2010/main" val="2612143517"/>
              </p:ext>
            </p:extLst>
          </p:nvPr>
        </p:nvGraphicFramePr>
        <p:xfrm>
          <a:off x="746288" y="4383463"/>
          <a:ext cx="10918377" cy="1944280"/>
        </p:xfrm>
        <a:graphic>
          <a:graphicData uri="http://schemas.openxmlformats.org/drawingml/2006/table">
            <a:tbl>
              <a:tblPr>
                <a:tableStyleId>{E929F9F4-4A8F-4326-A1B4-22849713DDAB}</a:tableStyleId>
              </a:tblPr>
              <a:tblGrid>
                <a:gridCol w="4146219">
                  <a:extLst>
                    <a:ext uri="{9D8B030D-6E8A-4147-A177-3AD203B41FA5}">
                      <a16:colId xmlns:a16="http://schemas.microsoft.com/office/drawing/2014/main" val="20000"/>
                    </a:ext>
                  </a:extLst>
                </a:gridCol>
                <a:gridCol w="3386079">
                  <a:extLst>
                    <a:ext uri="{9D8B030D-6E8A-4147-A177-3AD203B41FA5}">
                      <a16:colId xmlns:a16="http://schemas.microsoft.com/office/drawing/2014/main" val="20002"/>
                    </a:ext>
                  </a:extLst>
                </a:gridCol>
                <a:gridCol w="3386079">
                  <a:extLst>
                    <a:ext uri="{9D8B030D-6E8A-4147-A177-3AD203B41FA5}">
                      <a16:colId xmlns:a16="http://schemas.microsoft.com/office/drawing/2014/main" val="2203666801"/>
                    </a:ext>
                  </a:extLst>
                </a:gridCol>
              </a:tblGrid>
              <a:tr h="748809">
                <a:tc>
                  <a:txBody>
                    <a:bodyPr/>
                    <a:lstStyle/>
                    <a:p>
                      <a:pPr marL="228600" indent="-228600" algn="ctr"/>
                      <a:r>
                        <a:rPr lang="en-US" sz="2000" err="1">
                          <a:latin typeface="Franklin Gothic Heavy"/>
                        </a:rPr>
                        <a:t>BoldGroup</a:t>
                      </a:r>
                      <a:r>
                        <a:rPr lang="en-US" sz="2000">
                          <a:latin typeface="Franklin Gothic Heavy"/>
                        </a:rPr>
                        <a:t>:  </a:t>
                      </a:r>
                      <a:endParaRPr lang="en-US" sz="2000" b="1">
                        <a:solidFill>
                          <a:schemeClr val="bg1">
                            <a:lumMod val="95000"/>
                          </a:schemeClr>
                        </a:solidFill>
                        <a:latin typeface="Franklin Gothic Heavy"/>
                      </a:endParaRPr>
                    </a:p>
                  </a:txBody>
                  <a:tcPr anchor="ctr" horzOverflow="overflow"/>
                </a:tc>
                <a:tc>
                  <a:txBody>
                    <a:bodyPr/>
                    <a:lstStyle/>
                    <a:p>
                      <a:pPr marL="228600" indent="-228600" algn="ctr"/>
                      <a:r>
                        <a:rPr lang="en-US" sz="2000" b="1">
                          <a:latin typeface="Franklin Gothic Heavy"/>
                        </a:rPr>
                        <a:t>Central Station:</a:t>
                      </a:r>
                      <a:endParaRPr lang="en-US" sz="2000" b="1">
                        <a:solidFill>
                          <a:schemeClr val="bg1">
                            <a:lumMod val="95000"/>
                          </a:schemeClr>
                        </a:solidFill>
                        <a:latin typeface="Franklin Gothic Heavy"/>
                      </a:endParaRPr>
                    </a:p>
                  </a:txBody>
                  <a:tcPr anchor="ctr" horzOverflow="overflow"/>
                </a:tc>
                <a:tc>
                  <a:txBody>
                    <a:bodyPr/>
                    <a:lstStyle/>
                    <a:p>
                      <a:pPr marL="228600" indent="-228600" algn="ctr"/>
                      <a:r>
                        <a:rPr lang="en-US" sz="2000" b="1">
                          <a:solidFill>
                            <a:schemeClr val="bg1">
                              <a:lumMod val="95000"/>
                            </a:schemeClr>
                          </a:solidFill>
                          <a:latin typeface="Franklin Gothic Heavy"/>
                        </a:rPr>
                        <a:t>Dealer: </a:t>
                      </a:r>
                    </a:p>
                  </a:txBody>
                  <a:tcPr anchor="ctr" horzOverflow="overflow"/>
                </a:tc>
                <a:extLst>
                  <a:ext uri="{0D108BD9-81ED-4DB2-BD59-A6C34878D82A}">
                    <a16:rowId xmlns:a16="http://schemas.microsoft.com/office/drawing/2014/main" val="10000"/>
                  </a:ext>
                </a:extLst>
              </a:tr>
              <a:tr h="1195471">
                <a:tc>
                  <a:txBody>
                    <a:bodyPr/>
                    <a:lstStyle/>
                    <a:p>
                      <a:pPr marL="228600" indent="-228600">
                        <a:buFont typeface="Arial" charset="0"/>
                        <a:buChar char="•"/>
                      </a:pPr>
                      <a:r>
                        <a:rPr lang="en-US" sz="1400"/>
                        <a:t>Provide world-class products</a:t>
                      </a:r>
                    </a:p>
                    <a:p>
                      <a:pPr marL="228600" indent="-228600">
                        <a:buFont typeface="Arial" charset="0"/>
                        <a:buChar char="•"/>
                      </a:pPr>
                      <a:r>
                        <a:rPr lang="en-US" sz="1400">
                          <a:solidFill>
                            <a:schemeClr val="bg1"/>
                          </a:solidFill>
                        </a:rPr>
                        <a:t>Provide sales kit to enable the Central Station</a:t>
                      </a:r>
                    </a:p>
                    <a:p>
                      <a:pPr marL="228600" indent="-228600">
                        <a:buFont typeface="Arial" charset="0"/>
                        <a:buChar char="•"/>
                      </a:pPr>
                      <a:r>
                        <a:rPr lang="en-US" sz="1400">
                          <a:solidFill>
                            <a:schemeClr val="bg1"/>
                          </a:solidFill>
                        </a:rPr>
                        <a:t>Provide marketing kit to enable Central Station</a:t>
                      </a:r>
                    </a:p>
                    <a:p>
                      <a:pPr marL="228600" indent="-228600">
                        <a:buFont typeface="Arial" charset="0"/>
                        <a:buChar char="•"/>
                      </a:pPr>
                      <a:r>
                        <a:rPr lang="en-US" sz="1400">
                          <a:solidFill>
                            <a:schemeClr val="bg1"/>
                          </a:solidFill>
                        </a:rPr>
                        <a:t>Provide customer support and service </a:t>
                      </a:r>
                    </a:p>
                  </a:txBody>
                  <a:tcPr horzOverflow="overflow"/>
                </a:tc>
                <a:tc>
                  <a:txBody>
                    <a:bodyPr/>
                    <a:lstStyle/>
                    <a:p>
                      <a:pPr marL="228600" indent="-228600">
                        <a:buFont typeface="Arial" charset="0"/>
                        <a:buChar char="•"/>
                      </a:pPr>
                      <a:r>
                        <a:rPr lang="en-US" sz="1400"/>
                        <a:t>Leverage existing dealer customer base to promote Alarm Biller</a:t>
                      </a:r>
                    </a:p>
                    <a:p>
                      <a:pPr marL="228600" indent="-228600">
                        <a:buFont typeface="Arial" charset="0"/>
                        <a:buChar char="•"/>
                      </a:pPr>
                      <a:r>
                        <a:rPr lang="en-US" sz="1400"/>
                        <a:t>Support the integration of </a:t>
                      </a:r>
                      <a:r>
                        <a:rPr lang="en-US" sz="1400" err="1"/>
                        <a:t>AlarmBiller</a:t>
                      </a:r>
                      <a:r>
                        <a:rPr lang="en-US" sz="1400"/>
                        <a:t> and stages for new customers</a:t>
                      </a:r>
                    </a:p>
                  </a:txBody>
                  <a:tcPr horzOverflow="overflow"/>
                </a:tc>
                <a:tc>
                  <a:txBody>
                    <a:bodyPr/>
                    <a:lstStyle/>
                    <a:p>
                      <a:pPr marL="0" marR="0" lvl="0" indent="0" algn="l" rtl="0" eaLnBrk="1" fontAlgn="base" latinLnBrk="0" hangingPunct="1">
                        <a:lnSpc>
                          <a:spcPct val="100000"/>
                        </a:lnSpc>
                        <a:spcBef>
                          <a:spcPct val="0"/>
                        </a:spcBef>
                        <a:spcAft>
                          <a:spcPct val="0"/>
                        </a:spcAft>
                        <a:buClrTx/>
                        <a:buSzTx/>
                        <a:buFont typeface="Arial" charset="0"/>
                        <a:buChar char="•"/>
                      </a:pPr>
                      <a:r>
                        <a:rPr kumimoji="0" lang="en-US" sz="1400" b="0" i="0" u="none" strike="noStrike" cap="none" normalizeH="0" baseline="0">
                          <a:ln>
                            <a:noFill/>
                          </a:ln>
                          <a:solidFill>
                            <a:schemeClr val="bg1"/>
                          </a:solidFill>
                          <a:effectLst/>
                          <a:latin typeface="Corbel"/>
                        </a:rPr>
                        <a:t>Get maximum impact and value of using </a:t>
                      </a:r>
                      <a:r>
                        <a:rPr kumimoji="0" lang="en-US" sz="1400" b="0" i="0" u="none" strike="noStrike" cap="none" normalizeH="0" baseline="0" err="1">
                          <a:ln>
                            <a:noFill/>
                          </a:ln>
                          <a:solidFill>
                            <a:schemeClr val="bg1"/>
                          </a:solidFill>
                          <a:effectLst/>
                          <a:latin typeface="Corbel"/>
                        </a:rPr>
                        <a:t>AlarmBiller</a:t>
                      </a:r>
                      <a:r>
                        <a:rPr kumimoji="0" lang="en-US" sz="1400" b="0" i="0" u="none" strike="noStrike" cap="none" normalizeH="0" baseline="0">
                          <a:ln>
                            <a:noFill/>
                          </a:ln>
                          <a:solidFill>
                            <a:schemeClr val="bg1"/>
                          </a:solidFill>
                          <a:effectLst/>
                          <a:latin typeface="Corbel"/>
                        </a:rPr>
                        <a:t> software</a:t>
                      </a:r>
                    </a:p>
                  </a:txBody>
                  <a:tcPr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46267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6C769-DC88-4645-AE80-E6B1A72C43EE}"/>
              </a:ext>
            </a:extLst>
          </p:cNvPr>
          <p:cNvSpPr>
            <a:spLocks noGrp="1"/>
          </p:cNvSpPr>
          <p:nvPr>
            <p:ph type="title"/>
          </p:nvPr>
        </p:nvSpPr>
        <p:spPr>
          <a:xfrm>
            <a:off x="705797" y="1318787"/>
            <a:ext cx="10515600" cy="954160"/>
          </a:xfrm>
        </p:spPr>
        <p:txBody>
          <a:bodyPr>
            <a:normAutofit/>
          </a:bodyPr>
          <a:lstStyle/>
          <a:p>
            <a:r>
              <a:rPr lang="en-US">
                <a:latin typeface="Franklin Gothic Heavy"/>
                <a:cs typeface="Arial"/>
              </a:rPr>
              <a:t>Awareness: Emails</a:t>
            </a:r>
          </a:p>
        </p:txBody>
      </p:sp>
      <p:pic>
        <p:nvPicPr>
          <p:cNvPr id="7" name="Graphic 4" descr="Envelope with solid fill">
            <a:extLst>
              <a:ext uri="{FF2B5EF4-FFF2-40B4-BE49-F238E27FC236}">
                <a16:creationId xmlns:a16="http://schemas.microsoft.com/office/drawing/2014/main" id="{31780DB5-1A6F-4AD8-AD92-9CED7BA01400}"/>
              </a:ext>
            </a:extLst>
          </p:cNvPr>
          <p:cNvPicPr>
            <a:picLocks noGrp="1" noChangeAspect="1"/>
          </p:cNvPicPr>
          <p:nvPr/>
        </p:nvPicPr>
        <p:blipFill>
          <a:blip r:embed="rId2">
            <a:extLst>
              <a:ext uri="{96DAC541-7B7A-43D3-8B79-37D633B846F1}">
                <asvg:svgBlip xmlns:asvg="http://schemas.microsoft.com/office/drawing/2016/SVG/main" r:embed="rId3"/>
              </a:ext>
            </a:extLst>
          </a:blip>
          <a:stretch>
            <a:fillRect/>
          </a:stretch>
        </p:blipFill>
        <p:spPr>
          <a:xfrm>
            <a:off x="9443401" y="-643"/>
            <a:ext cx="2063360" cy="2071642"/>
          </a:xfrm>
          <a:prstGeom prst="rect">
            <a:avLst/>
          </a:prstGeom>
        </p:spPr>
      </p:pic>
      <p:sp>
        <p:nvSpPr>
          <p:cNvPr id="3" name="TextBox 2">
            <a:extLst>
              <a:ext uri="{FF2B5EF4-FFF2-40B4-BE49-F238E27FC236}">
                <a16:creationId xmlns:a16="http://schemas.microsoft.com/office/drawing/2014/main" id="{18A9FB72-9084-47D8-9AE5-7C89BF123F4E}"/>
              </a:ext>
            </a:extLst>
          </p:cNvPr>
          <p:cNvSpPr txBox="1"/>
          <p:nvPr/>
        </p:nvSpPr>
        <p:spPr>
          <a:xfrm>
            <a:off x="709961" y="2131741"/>
            <a:ext cx="525222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latin typeface="Arial"/>
                <a:cs typeface="Arial"/>
              </a:rPr>
              <a:t>Email #1: </a:t>
            </a:r>
            <a:r>
              <a:rPr lang="en-US" sz="1100" b="1" dirty="0">
                <a:solidFill>
                  <a:srgbClr val="222222"/>
                </a:solidFill>
                <a:latin typeface="Arial"/>
                <a:cs typeface="Arial"/>
              </a:rPr>
              <a:t> </a:t>
            </a:r>
            <a:br>
              <a:rPr lang="en-US" dirty="0"/>
            </a:br>
            <a:r>
              <a:rPr lang="en-US" sz="1100" dirty="0">
                <a:latin typeface="Arial"/>
                <a:cs typeface="Arial"/>
              </a:rPr>
              <a:t>Subject Line: Is software holding you back?</a:t>
            </a:r>
            <a:endParaRPr lang="en-US" dirty="0">
              <a:latin typeface="Calibri"/>
              <a:cs typeface="Calibri"/>
            </a:endParaRPr>
          </a:p>
          <a:p>
            <a:r>
              <a:rPr lang="en-US" sz="1100" dirty="0">
                <a:latin typeface="Arial"/>
                <a:cs typeface="Arial"/>
              </a:rPr>
              <a:t>Pre-header text:  Take back your time </a:t>
            </a:r>
            <a:endParaRPr lang="en-US" dirty="0">
              <a:latin typeface="Calibri"/>
              <a:cs typeface="Calibri"/>
            </a:endParaRPr>
          </a:p>
          <a:p>
            <a:endParaRPr lang="en-US" sz="1100" dirty="0">
              <a:latin typeface="Arial"/>
              <a:cs typeface="Arial"/>
            </a:endParaRPr>
          </a:p>
          <a:p>
            <a:r>
              <a:rPr lang="en-US" sz="1100" dirty="0">
                <a:latin typeface="Arial"/>
                <a:cs typeface="Arial"/>
              </a:rPr>
              <a:t>Does your current financial and business management software solution force you to:</a:t>
            </a:r>
            <a:endParaRPr lang="en-US" dirty="0">
              <a:cs typeface="Calibri"/>
            </a:endParaRPr>
          </a:p>
          <a:p>
            <a:endParaRPr lang="en-US" sz="1100" dirty="0">
              <a:latin typeface="Arial"/>
              <a:cs typeface="Arial"/>
            </a:endParaRPr>
          </a:p>
          <a:p>
            <a:pPr>
              <a:buChar char="•"/>
            </a:pPr>
            <a:r>
              <a:rPr lang="en-US" sz="1100" dirty="0">
                <a:latin typeface="Arial"/>
                <a:cs typeface="Arial"/>
              </a:rPr>
              <a:t>Spend days manually generating invoices?</a:t>
            </a:r>
          </a:p>
          <a:p>
            <a:pPr>
              <a:buChar char="•"/>
            </a:pPr>
            <a:r>
              <a:rPr lang="en-US" sz="1100" dirty="0">
                <a:latin typeface="Arial"/>
                <a:cs typeface="Arial"/>
              </a:rPr>
              <a:t>Rely on spreadsheets?</a:t>
            </a:r>
          </a:p>
          <a:p>
            <a:pPr>
              <a:buChar char="•"/>
            </a:pPr>
            <a:r>
              <a:rPr lang="en-US" sz="1100" dirty="0">
                <a:latin typeface="Arial"/>
                <a:cs typeface="Arial"/>
              </a:rPr>
              <a:t>Host a scavenger hunt to find customer information?</a:t>
            </a:r>
          </a:p>
          <a:p>
            <a:pPr>
              <a:buChar char="•"/>
            </a:pPr>
            <a:r>
              <a:rPr lang="en-US" sz="1100" dirty="0">
                <a:latin typeface="Arial"/>
                <a:cs typeface="Arial"/>
              </a:rPr>
              <a:t>Schedule technicians through a third-party calendar?</a:t>
            </a:r>
          </a:p>
          <a:p>
            <a:br>
              <a:rPr lang="en-US" dirty="0"/>
            </a:br>
            <a:r>
              <a:rPr lang="en-US" sz="1100" dirty="0">
                <a:latin typeface="Arial"/>
                <a:cs typeface="Arial"/>
              </a:rPr>
              <a:t>Take back your time and break free from billing bloopers and blunders. </a:t>
            </a:r>
            <a:br>
              <a:rPr lang="en-US" sz="1100" dirty="0">
                <a:latin typeface="Arial"/>
                <a:cs typeface="Arial"/>
              </a:rPr>
            </a:br>
            <a:br>
              <a:rPr lang="en-US" sz="1100" dirty="0">
                <a:latin typeface="Arial"/>
                <a:cs typeface="Arial"/>
              </a:rPr>
            </a:br>
            <a:r>
              <a:rPr lang="en-US" sz="1100" dirty="0" err="1">
                <a:latin typeface="Arial"/>
                <a:cs typeface="Arial"/>
              </a:rPr>
              <a:t>AlarmBiller’s</a:t>
            </a:r>
            <a:r>
              <a:rPr lang="en-US" sz="1100" dirty="0">
                <a:latin typeface="Arial"/>
                <a:cs typeface="Arial"/>
              </a:rPr>
              <a:t> cloud-based billing software solution provides you with the tools you need to streamline operations, increase efficiency, and boost recurring monthly revenue. </a:t>
            </a:r>
            <a:endParaRPr lang="en-US" dirty="0">
              <a:latin typeface="Calibri"/>
              <a:cs typeface="Calibri"/>
            </a:endParaRPr>
          </a:p>
          <a:p>
            <a:br>
              <a:rPr lang="en-US" dirty="0"/>
            </a:br>
            <a:r>
              <a:rPr lang="en-US" sz="1100" dirty="0">
                <a:latin typeface="Arial"/>
                <a:cs typeface="Arial"/>
              </a:rPr>
              <a:t>If you’re ready to maximize efficiencies and grow your business, please contact us today [LINK] </a:t>
            </a:r>
            <a:endParaRPr lang="en-US" dirty="0">
              <a:cs typeface="Calibri"/>
            </a:endParaRPr>
          </a:p>
        </p:txBody>
      </p:sp>
      <p:sp>
        <p:nvSpPr>
          <p:cNvPr id="4" name="TextBox 3">
            <a:extLst>
              <a:ext uri="{FF2B5EF4-FFF2-40B4-BE49-F238E27FC236}">
                <a16:creationId xmlns:a16="http://schemas.microsoft.com/office/drawing/2014/main" id="{169C1C2E-3321-4AC9-9E9E-47CB252E9A72}"/>
              </a:ext>
            </a:extLst>
          </p:cNvPr>
          <p:cNvSpPr txBox="1"/>
          <p:nvPr/>
        </p:nvSpPr>
        <p:spPr>
          <a:xfrm>
            <a:off x="6908180" y="2131741"/>
            <a:ext cx="492698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latin typeface="Arial"/>
                <a:cs typeface="Arial"/>
              </a:rPr>
              <a:t>Email #2: </a:t>
            </a:r>
            <a:endParaRPr lang="en-US" dirty="0">
              <a:latin typeface="Calibri"/>
              <a:cs typeface="Calibri"/>
            </a:endParaRPr>
          </a:p>
          <a:p>
            <a:r>
              <a:rPr lang="en-US" sz="1100" dirty="0">
                <a:latin typeface="Arial"/>
                <a:cs typeface="Arial"/>
              </a:rPr>
              <a:t>Subject line: Streamlining every function in a single platform</a:t>
            </a:r>
            <a:endParaRPr lang="en-US" dirty="0">
              <a:latin typeface="Calibri"/>
              <a:cs typeface="Calibri"/>
            </a:endParaRPr>
          </a:p>
          <a:p>
            <a:r>
              <a:rPr lang="en-US" sz="1100" dirty="0">
                <a:latin typeface="Arial"/>
                <a:cs typeface="Arial"/>
              </a:rPr>
              <a:t>Pre-header text: One multi-device platform handles everything</a:t>
            </a:r>
            <a:endParaRPr lang="en-US" dirty="0">
              <a:latin typeface="Calibri"/>
              <a:cs typeface="Calibri"/>
            </a:endParaRPr>
          </a:p>
          <a:p>
            <a:endParaRPr lang="en-US" sz="1100" dirty="0">
              <a:latin typeface="Arial"/>
              <a:cs typeface="Arial"/>
            </a:endParaRPr>
          </a:p>
          <a:p>
            <a:r>
              <a:rPr lang="en-US" sz="1100" dirty="0">
                <a:latin typeface="Arial"/>
                <a:cs typeface="Arial"/>
              </a:rPr>
              <a:t>Reduce manual redundant tasks and streamline your financial operations today. The </a:t>
            </a:r>
            <a:r>
              <a:rPr lang="en-US" sz="1100" dirty="0" err="1">
                <a:latin typeface="Arial"/>
                <a:cs typeface="Arial"/>
              </a:rPr>
              <a:t>AlarmBiller</a:t>
            </a:r>
            <a:r>
              <a:rPr lang="en-US" sz="1100" dirty="0">
                <a:latin typeface="Arial"/>
                <a:cs typeface="Arial"/>
              </a:rPr>
              <a:t> Software solution provides one platform that can handle it all:</a:t>
            </a:r>
            <a:endParaRPr lang="en-US" dirty="0">
              <a:cs typeface="Calibri"/>
            </a:endParaRPr>
          </a:p>
          <a:p>
            <a:endParaRPr lang="en-US" sz="1100" dirty="0">
              <a:latin typeface="Arial"/>
              <a:cs typeface="Arial"/>
            </a:endParaRPr>
          </a:p>
          <a:p>
            <a:pPr>
              <a:buChar char="•"/>
            </a:pPr>
            <a:r>
              <a:rPr lang="en-US" sz="1100" dirty="0">
                <a:latin typeface="Arial"/>
                <a:cs typeface="Arial"/>
              </a:rPr>
              <a:t>Workflow</a:t>
            </a:r>
          </a:p>
          <a:p>
            <a:pPr>
              <a:buChar char="•"/>
            </a:pPr>
            <a:r>
              <a:rPr lang="en-US" sz="1100" dirty="0">
                <a:latin typeface="Arial"/>
                <a:cs typeface="Arial"/>
              </a:rPr>
              <a:t>Job scheduling</a:t>
            </a:r>
          </a:p>
          <a:p>
            <a:pPr>
              <a:buChar char="•"/>
            </a:pPr>
            <a:r>
              <a:rPr lang="en-US" sz="1100" dirty="0">
                <a:latin typeface="Arial"/>
                <a:cs typeface="Arial"/>
              </a:rPr>
              <a:t>Customer information</a:t>
            </a:r>
          </a:p>
          <a:p>
            <a:pPr>
              <a:buChar char="•"/>
            </a:pPr>
            <a:r>
              <a:rPr lang="en-US" sz="1100" dirty="0">
                <a:latin typeface="Arial"/>
                <a:cs typeface="Arial"/>
              </a:rPr>
              <a:t>Invoice generation and distribution</a:t>
            </a:r>
          </a:p>
          <a:p>
            <a:pPr>
              <a:buChar char="•"/>
            </a:pPr>
            <a:r>
              <a:rPr lang="en-US" sz="1100" dirty="0">
                <a:latin typeface="Arial"/>
                <a:cs typeface="Arial"/>
              </a:rPr>
              <a:t>Payment collection and reconciliation</a:t>
            </a:r>
          </a:p>
          <a:p>
            <a:br>
              <a:rPr lang="en-US" dirty="0"/>
            </a:br>
            <a:r>
              <a:rPr lang="en-US" sz="1100" dirty="0">
                <a:latin typeface="Arial"/>
                <a:cs typeface="Arial"/>
              </a:rPr>
              <a:t>Accessible anywhere, managing your workday has never been more scalable, portable, or affordable. </a:t>
            </a:r>
            <a:endParaRPr lang="en-US" dirty="0">
              <a:latin typeface="Calibri"/>
              <a:cs typeface="Calibri"/>
            </a:endParaRPr>
          </a:p>
          <a:p>
            <a:endParaRPr lang="en-US" sz="1100" dirty="0">
              <a:latin typeface="Arial"/>
              <a:cs typeface="Arial"/>
            </a:endParaRPr>
          </a:p>
          <a:p>
            <a:r>
              <a:rPr lang="en-US" sz="1100" dirty="0">
                <a:latin typeface="Arial"/>
                <a:cs typeface="Arial"/>
              </a:rPr>
              <a:t>Please contact us for a demo [LINK] to see why </a:t>
            </a:r>
            <a:r>
              <a:rPr lang="en-US" sz="1100" dirty="0" err="1">
                <a:latin typeface="Arial"/>
                <a:cs typeface="Arial"/>
              </a:rPr>
              <a:t>AlarmBiller</a:t>
            </a:r>
            <a:r>
              <a:rPr lang="en-US" sz="1100" dirty="0">
                <a:latin typeface="Arial"/>
                <a:cs typeface="Arial"/>
              </a:rPr>
              <a:t> is the #1 billing software for security dealers.</a:t>
            </a:r>
            <a:endParaRPr lang="en-US" dirty="0">
              <a:cs typeface="Calibri"/>
            </a:endParaRPr>
          </a:p>
        </p:txBody>
      </p:sp>
    </p:spTree>
    <p:extLst>
      <p:ext uri="{BB962C8B-B14F-4D97-AF65-F5344CB8AC3E}">
        <p14:creationId xmlns:p14="http://schemas.microsoft.com/office/powerpoint/2010/main" val="2070575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A2BA2-E299-42AD-91AC-831F1DC8F04D}"/>
              </a:ext>
            </a:extLst>
          </p:cNvPr>
          <p:cNvSpPr>
            <a:spLocks noGrp="1"/>
          </p:cNvSpPr>
          <p:nvPr>
            <p:ph type="title"/>
          </p:nvPr>
        </p:nvSpPr>
        <p:spPr>
          <a:xfrm>
            <a:off x="722297" y="1287001"/>
            <a:ext cx="10515600" cy="954160"/>
          </a:xfrm>
        </p:spPr>
        <p:txBody>
          <a:bodyPr>
            <a:normAutofit/>
          </a:bodyPr>
          <a:lstStyle/>
          <a:p>
            <a:r>
              <a:rPr lang="en-US" sz="3200" dirty="0">
                <a:latin typeface="Franklin Gothic Heavy"/>
                <a:cs typeface="Arial"/>
              </a:rPr>
              <a:t>Education: Integration Display Ads </a:t>
            </a:r>
            <a:endParaRPr lang="en-US" sz="3200" dirty="0">
              <a:latin typeface="Franklin Gothic Heavy"/>
            </a:endParaRPr>
          </a:p>
        </p:txBody>
      </p:sp>
      <p:pic>
        <p:nvPicPr>
          <p:cNvPr id="2" name="Graphic 2" descr="Connections with solid fill">
            <a:extLst>
              <a:ext uri="{FF2B5EF4-FFF2-40B4-BE49-F238E27FC236}">
                <a16:creationId xmlns:a16="http://schemas.microsoft.com/office/drawing/2014/main" id="{0A09446E-FC6E-4C1D-9227-D4389C7A75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10402" y="-23308"/>
            <a:ext cx="2624758" cy="2620617"/>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FBF8D7A-24C2-4DC5-9E8A-3B3EE8214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0948" y="2068360"/>
            <a:ext cx="1779732" cy="1483110"/>
          </a:xfrm>
          <a:prstGeom prst="rect">
            <a:avLst/>
          </a:prstGeom>
        </p:spPr>
      </p:pic>
      <p:pic>
        <p:nvPicPr>
          <p:cNvPr id="9" name="Picture 8" descr="Diagram&#10;&#10;Description automatically generated">
            <a:extLst>
              <a:ext uri="{FF2B5EF4-FFF2-40B4-BE49-F238E27FC236}">
                <a16:creationId xmlns:a16="http://schemas.microsoft.com/office/drawing/2014/main" id="{27EBABEA-2FCB-4FF8-ACBC-1ACE322755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8165" y="3868109"/>
            <a:ext cx="1779732" cy="1483110"/>
          </a:xfrm>
          <a:prstGeom prst="rect">
            <a:avLst/>
          </a:prstGeom>
        </p:spPr>
      </p:pic>
      <p:pic>
        <p:nvPicPr>
          <p:cNvPr id="11" name="Picture 10" descr="Chart, line chart&#10;&#10;Description automatically generated">
            <a:extLst>
              <a:ext uri="{FF2B5EF4-FFF2-40B4-BE49-F238E27FC236}">
                <a16:creationId xmlns:a16="http://schemas.microsoft.com/office/drawing/2014/main" id="{82AAFD33-4CD1-44B3-A1D6-90E0A11C4F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7563" y="2068360"/>
            <a:ext cx="1779732" cy="1483110"/>
          </a:xfrm>
          <a:prstGeom prst="rect">
            <a:avLst/>
          </a:prstGeom>
        </p:spPr>
      </p:pic>
      <p:pic>
        <p:nvPicPr>
          <p:cNvPr id="13" name="Picture 12" descr="Diagram&#10;&#10;Description automatically generated">
            <a:extLst>
              <a:ext uri="{FF2B5EF4-FFF2-40B4-BE49-F238E27FC236}">
                <a16:creationId xmlns:a16="http://schemas.microsoft.com/office/drawing/2014/main" id="{0BD31237-48AE-417A-A36E-83F5CC29D5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07563" y="3877345"/>
            <a:ext cx="1779732" cy="1483110"/>
          </a:xfrm>
          <a:prstGeom prst="rect">
            <a:avLst/>
          </a:prstGeom>
        </p:spPr>
      </p:pic>
      <p:pic>
        <p:nvPicPr>
          <p:cNvPr id="15" name="Picture 14" descr="A picture containing text, transport, wheel&#10;&#10;Description automatically generated">
            <a:extLst>
              <a:ext uri="{FF2B5EF4-FFF2-40B4-BE49-F238E27FC236}">
                <a16:creationId xmlns:a16="http://schemas.microsoft.com/office/drawing/2014/main" id="{D3ECD3FC-233A-463F-9F80-6C7DD8C5ED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6134" y="3875285"/>
            <a:ext cx="1779732" cy="148311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889B7FC9-7426-4E42-A8FE-20A6882672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4705" y="3875285"/>
            <a:ext cx="1779732" cy="1483110"/>
          </a:xfrm>
          <a:prstGeom prst="rect">
            <a:avLst/>
          </a:prstGeom>
        </p:spPr>
      </p:pic>
      <p:pic>
        <p:nvPicPr>
          <p:cNvPr id="19" name="Picture 18" descr="Logo&#10;&#10;Description automatically generated">
            <a:extLst>
              <a:ext uri="{FF2B5EF4-FFF2-40B4-BE49-F238E27FC236}">
                <a16:creationId xmlns:a16="http://schemas.microsoft.com/office/drawing/2014/main" id="{41E3A43D-EC8B-4C06-92DD-25B5E8CF31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4705" y="2068360"/>
            <a:ext cx="1779732" cy="1483110"/>
          </a:xfrm>
          <a:prstGeom prst="rect">
            <a:avLst/>
          </a:prstGeom>
        </p:spPr>
      </p:pic>
      <p:pic>
        <p:nvPicPr>
          <p:cNvPr id="21" name="Picture 20" descr="Text, logo, company name&#10;&#10;Description automatically generated">
            <a:extLst>
              <a:ext uri="{FF2B5EF4-FFF2-40B4-BE49-F238E27FC236}">
                <a16:creationId xmlns:a16="http://schemas.microsoft.com/office/drawing/2014/main" id="{7F20B221-EFC3-4587-8295-FA019973E4B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4923" y="3875285"/>
            <a:ext cx="1779732" cy="1483110"/>
          </a:xfrm>
          <a:prstGeom prst="rect">
            <a:avLst/>
          </a:prstGeom>
        </p:spPr>
      </p:pic>
      <p:pic>
        <p:nvPicPr>
          <p:cNvPr id="23" name="Picture 22" descr="Diagram&#10;&#10;Description automatically generated">
            <a:extLst>
              <a:ext uri="{FF2B5EF4-FFF2-40B4-BE49-F238E27FC236}">
                <a16:creationId xmlns:a16="http://schemas.microsoft.com/office/drawing/2014/main" id="{D2078FBA-4072-4935-AAB8-E08A5EFE4CF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4923" y="2068360"/>
            <a:ext cx="1779732" cy="1483110"/>
          </a:xfrm>
          <a:prstGeom prst="rect">
            <a:avLst/>
          </a:prstGeom>
        </p:spPr>
      </p:pic>
    </p:spTree>
    <p:extLst>
      <p:ext uri="{BB962C8B-B14F-4D97-AF65-F5344CB8AC3E}">
        <p14:creationId xmlns:p14="http://schemas.microsoft.com/office/powerpoint/2010/main" val="3677541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514E52-0711-430F-BE20-B61265C4C728}"/>
              </a:ext>
            </a:extLst>
          </p:cNvPr>
          <p:cNvSpPr>
            <a:spLocks noGrp="1"/>
          </p:cNvSpPr>
          <p:nvPr>
            <p:ph type="title"/>
          </p:nvPr>
        </p:nvSpPr>
        <p:spPr>
          <a:xfrm>
            <a:off x="722363" y="1327070"/>
            <a:ext cx="10515600" cy="954160"/>
          </a:xfrm>
        </p:spPr>
        <p:txBody>
          <a:bodyPr>
            <a:normAutofit/>
          </a:bodyPr>
          <a:lstStyle/>
          <a:p>
            <a:r>
              <a:rPr lang="en-US" dirty="0">
                <a:latin typeface="Franklin Gothic Heavy"/>
                <a:cs typeface="Arial"/>
              </a:rPr>
              <a:t>Education: Integration Social Ads</a:t>
            </a:r>
          </a:p>
        </p:txBody>
      </p:sp>
      <p:sp>
        <p:nvSpPr>
          <p:cNvPr id="4" name="Rectangle 3">
            <a:extLst>
              <a:ext uri="{FF2B5EF4-FFF2-40B4-BE49-F238E27FC236}">
                <a16:creationId xmlns:a16="http://schemas.microsoft.com/office/drawing/2014/main" id="{1214B45D-5F21-43F5-B0CD-F05335FCAF0F}"/>
              </a:ext>
            </a:extLst>
          </p:cNvPr>
          <p:cNvSpPr/>
          <p:nvPr/>
        </p:nvSpPr>
        <p:spPr>
          <a:xfrm>
            <a:off x="722363" y="2571909"/>
            <a:ext cx="10415380" cy="319542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3B9443-11BB-40B5-A762-44FA8F6A364E}"/>
              </a:ext>
            </a:extLst>
          </p:cNvPr>
          <p:cNvSpPr/>
          <p:nvPr/>
        </p:nvSpPr>
        <p:spPr>
          <a:xfrm>
            <a:off x="1427865" y="2730163"/>
            <a:ext cx="3689079" cy="3077766"/>
          </a:xfrm>
          <a:prstGeom prst="rect">
            <a:avLst/>
          </a:prstGeom>
        </p:spPr>
        <p:txBody>
          <a:bodyPr wrap="square" lIns="91440" tIns="45720" rIns="91440" bIns="45720" anchor="t">
            <a:spAutoFit/>
          </a:bodyPr>
          <a:lstStyle/>
          <a:p>
            <a:pPr>
              <a:lnSpc>
                <a:spcPct val="115000"/>
              </a:lnSpc>
            </a:pPr>
            <a:r>
              <a:rPr lang="en-US" sz="1000" b="1" dirty="0">
                <a:latin typeface="Arial" panose="020B0604020202020204" pitchFamily="34" charset="0"/>
                <a:ea typeface="Arial" panose="020B0604020202020204" pitchFamily="34" charset="0"/>
              </a:rPr>
              <a:t>Ad 1</a:t>
            </a:r>
            <a:endParaRPr lang="en-US" sz="1000" dirty="0">
              <a:latin typeface="Arial" panose="020B0604020202020204" pitchFamily="34" charset="0"/>
              <a:ea typeface="Arial" panose="020B0604020202020204" pitchFamily="34" charset="0"/>
            </a:endParaRPr>
          </a:p>
          <a:p>
            <a:pPr>
              <a:lnSpc>
                <a:spcPct val="115000"/>
              </a:lnSpc>
            </a:pPr>
            <a:r>
              <a:rPr lang="en-US" sz="1000" b="1" dirty="0">
                <a:latin typeface="Arial" panose="020B0604020202020204" pitchFamily="34" charset="0"/>
                <a:ea typeface="Arial" panose="020B0604020202020204" pitchFamily="34" charset="0"/>
              </a:rPr>
              <a:t>Integrated = Simplified</a:t>
            </a:r>
            <a:r>
              <a:rPr lang="en-US" sz="1000" dirty="0">
                <a:latin typeface="Arial" panose="020B0604020202020204" pitchFamily="34" charset="0"/>
                <a:ea typeface="Arial" panose="020B0604020202020204" pitchFamily="34" charset="0"/>
              </a:rPr>
              <a:t> </a:t>
            </a:r>
          </a:p>
          <a:p>
            <a:pPr>
              <a:lnSpc>
                <a:spcPct val="115000"/>
              </a:lnSpc>
            </a:pPr>
            <a:r>
              <a:rPr lang="en-US" sz="1000" dirty="0">
                <a:latin typeface="Arial" panose="020B0604020202020204" pitchFamily="34" charset="0"/>
                <a:ea typeface="Arial" panose="020B0604020202020204" pitchFamily="34" charset="0"/>
              </a:rPr>
              <a:t>Reduce manual data entry and eliminate errors with the </a:t>
            </a:r>
            <a:r>
              <a:rPr lang="en-US" sz="1000" dirty="0" err="1">
                <a:latin typeface="Arial" panose="020B0604020202020204" pitchFamily="34" charset="0"/>
                <a:ea typeface="Arial" panose="020B0604020202020204" pitchFamily="34" charset="0"/>
              </a:rPr>
              <a:t>AlarmBiller</a:t>
            </a:r>
            <a:r>
              <a:rPr lang="en-US" sz="1000" baseline="30000" dirty="0">
                <a:latin typeface="Arial" panose="020B0604020202020204" pitchFamily="34" charset="0"/>
                <a:ea typeface="Arial" panose="020B0604020202020204" pitchFamily="34" charset="0"/>
              </a:rPr>
              <a:t>®</a:t>
            </a:r>
            <a:r>
              <a:rPr lang="en-US" sz="1000" dirty="0">
                <a:latin typeface="Arial" panose="020B0604020202020204" pitchFamily="34" charset="0"/>
                <a:ea typeface="Arial" panose="020B0604020202020204" pitchFamily="34" charset="0"/>
              </a:rPr>
              <a:t> | stages</a:t>
            </a:r>
            <a:r>
              <a:rPr lang="en-US" sz="1000" baseline="30000" dirty="0">
                <a:latin typeface="Arial" panose="020B0604020202020204" pitchFamily="34" charset="0"/>
                <a:ea typeface="Arial" panose="020B0604020202020204" pitchFamily="34" charset="0"/>
              </a:rPr>
              <a:t>®</a:t>
            </a:r>
            <a:r>
              <a:rPr lang="en-US" sz="1000" dirty="0">
                <a:latin typeface="Arial" panose="020B0604020202020204" pitchFamily="34" charset="0"/>
                <a:ea typeface="Arial" panose="020B0604020202020204" pitchFamily="34" charset="0"/>
              </a:rPr>
              <a:t> integration. [CTA]</a:t>
            </a:r>
          </a:p>
          <a:p>
            <a:pPr>
              <a:lnSpc>
                <a:spcPct val="115000"/>
              </a:lnSpc>
            </a:pPr>
            <a:r>
              <a:rPr lang="en-US" sz="1000" dirty="0">
                <a:latin typeface="Arial" panose="020B0604020202020204" pitchFamily="34" charset="0"/>
                <a:ea typeface="Arial" panose="020B0604020202020204" pitchFamily="34" charset="0"/>
              </a:rPr>
              <a:t> </a:t>
            </a:r>
          </a:p>
          <a:p>
            <a:pPr>
              <a:lnSpc>
                <a:spcPct val="115000"/>
              </a:lnSpc>
            </a:pPr>
            <a:r>
              <a:rPr lang="en-US" sz="1000" b="1" dirty="0">
                <a:latin typeface="Arial" panose="020B0604020202020204" pitchFamily="34" charset="0"/>
                <a:ea typeface="Arial" panose="020B0604020202020204" pitchFamily="34" charset="0"/>
              </a:rPr>
              <a:t>Ad 2</a:t>
            </a:r>
            <a:endParaRPr lang="en-US" sz="1000" dirty="0">
              <a:latin typeface="Arial" panose="020B0604020202020204" pitchFamily="34" charset="0"/>
              <a:ea typeface="Arial" panose="020B0604020202020204" pitchFamily="34" charset="0"/>
            </a:endParaRPr>
          </a:p>
          <a:p>
            <a:pPr>
              <a:lnSpc>
                <a:spcPct val="115000"/>
              </a:lnSpc>
            </a:pPr>
            <a:r>
              <a:rPr lang="en-US" sz="1000" b="1" dirty="0">
                <a:latin typeface="Arial" panose="020B0604020202020204" pitchFamily="34" charset="0"/>
                <a:ea typeface="Arial" panose="020B0604020202020204" pitchFamily="34" charset="0"/>
              </a:rPr>
              <a:t>Integrated = Profitable </a:t>
            </a:r>
            <a:br>
              <a:rPr lang="en-US" sz="1000" dirty="0">
                <a:latin typeface="Arial" panose="020B0604020202020204" pitchFamily="34" charset="0"/>
                <a:ea typeface="Arial" panose="020B0604020202020204" pitchFamily="34" charset="0"/>
              </a:rPr>
            </a:br>
            <a:r>
              <a:rPr lang="en-US" sz="1000" dirty="0">
                <a:latin typeface="Arial" panose="020B0604020202020204" pitchFamily="34" charset="0"/>
                <a:ea typeface="Arial" panose="020B0604020202020204" pitchFamily="34" charset="0"/>
              </a:rPr>
              <a:t>Boost your bottom line by leveraging the </a:t>
            </a:r>
            <a:r>
              <a:rPr lang="en-US" sz="1000" dirty="0" err="1">
                <a:latin typeface="Arial" panose="020B0604020202020204" pitchFamily="34" charset="0"/>
                <a:ea typeface="Arial" panose="020B0604020202020204" pitchFamily="34" charset="0"/>
              </a:rPr>
              <a:t>AlarmBiller</a:t>
            </a:r>
            <a:r>
              <a:rPr lang="en-US" sz="1000" baseline="30000" dirty="0">
                <a:latin typeface="Arial" panose="020B0604020202020204" pitchFamily="34" charset="0"/>
                <a:ea typeface="Arial" panose="020B0604020202020204" pitchFamily="34" charset="0"/>
              </a:rPr>
              <a:t>®</a:t>
            </a:r>
            <a:r>
              <a:rPr lang="en-US" sz="1000" dirty="0">
                <a:latin typeface="Arial" panose="020B0604020202020204" pitchFamily="34" charset="0"/>
                <a:ea typeface="Arial" panose="020B0604020202020204" pitchFamily="34" charset="0"/>
              </a:rPr>
              <a:t> | stages</a:t>
            </a:r>
            <a:r>
              <a:rPr lang="en-US" sz="1000" baseline="30000" dirty="0">
                <a:latin typeface="Arial" panose="020B0604020202020204" pitchFamily="34" charset="0"/>
                <a:ea typeface="Arial" panose="020B0604020202020204" pitchFamily="34" charset="0"/>
              </a:rPr>
              <a:t>®</a:t>
            </a:r>
            <a:r>
              <a:rPr lang="en-US" sz="1000" dirty="0">
                <a:latin typeface="Arial" panose="020B0604020202020204" pitchFamily="34" charset="0"/>
                <a:ea typeface="Arial" panose="020B0604020202020204" pitchFamily="34" charset="0"/>
              </a:rPr>
              <a:t> integration for less data entry and errors. [CTA]</a:t>
            </a:r>
          </a:p>
          <a:p>
            <a:pPr>
              <a:lnSpc>
                <a:spcPct val="115000"/>
              </a:lnSpc>
            </a:pPr>
            <a:r>
              <a:rPr lang="en-US" sz="1000" dirty="0">
                <a:latin typeface="Arial" panose="020B0604020202020204" pitchFamily="34" charset="0"/>
                <a:ea typeface="Arial" panose="020B0604020202020204" pitchFamily="34" charset="0"/>
              </a:rPr>
              <a:t> </a:t>
            </a:r>
          </a:p>
          <a:p>
            <a:pPr>
              <a:lnSpc>
                <a:spcPct val="115000"/>
              </a:lnSpc>
            </a:pPr>
            <a:r>
              <a:rPr lang="en-US" sz="1000" b="1" dirty="0">
                <a:latin typeface="Arial" panose="020B0604020202020204" pitchFamily="34" charset="0"/>
                <a:ea typeface="Arial" panose="020B0604020202020204" pitchFamily="34" charset="0"/>
              </a:rPr>
              <a:t>Ad 3</a:t>
            </a:r>
            <a:endParaRPr lang="en-US" sz="1000" dirty="0">
              <a:latin typeface="Arial" panose="020B0604020202020204" pitchFamily="34" charset="0"/>
              <a:ea typeface="Arial" panose="020B0604020202020204" pitchFamily="34" charset="0"/>
            </a:endParaRPr>
          </a:p>
          <a:p>
            <a:pPr>
              <a:lnSpc>
                <a:spcPct val="115000"/>
              </a:lnSpc>
            </a:pPr>
            <a:r>
              <a:rPr lang="en-US" sz="1000" b="1" dirty="0">
                <a:latin typeface="Arial" panose="020B0604020202020204" pitchFamily="34" charset="0"/>
                <a:ea typeface="Arial" panose="020B0604020202020204" pitchFamily="34" charset="0"/>
              </a:rPr>
              <a:t>Integrated = Efficient</a:t>
            </a:r>
            <a:r>
              <a:rPr lang="en-US" sz="1000" dirty="0">
                <a:latin typeface="Arial" panose="020B0604020202020204" pitchFamily="34" charset="0"/>
                <a:ea typeface="Arial" panose="020B0604020202020204" pitchFamily="34" charset="0"/>
              </a:rPr>
              <a:t> </a:t>
            </a:r>
            <a:br>
              <a:rPr lang="en-US" sz="1000" dirty="0">
                <a:latin typeface="Arial" panose="020B0604020202020204" pitchFamily="34" charset="0"/>
                <a:ea typeface="Arial" panose="020B0604020202020204" pitchFamily="34" charset="0"/>
              </a:rPr>
            </a:br>
            <a:r>
              <a:rPr lang="en-US" sz="1000" dirty="0">
                <a:latin typeface="Arial" panose="020B0604020202020204" pitchFamily="34" charset="0"/>
                <a:ea typeface="Arial" panose="020B0604020202020204" pitchFamily="34" charset="0"/>
              </a:rPr>
              <a:t>Your customers’ information is here… and now it’s there. A perfect match in two systems with no extra data entry via the </a:t>
            </a:r>
            <a:r>
              <a:rPr lang="en-US" sz="1000" dirty="0" err="1">
                <a:latin typeface="Arial" panose="020B0604020202020204" pitchFamily="34" charset="0"/>
                <a:ea typeface="Arial" panose="020B0604020202020204" pitchFamily="34" charset="0"/>
              </a:rPr>
              <a:t>AlarmBiller</a:t>
            </a:r>
            <a:r>
              <a:rPr lang="en-US" sz="1000" baseline="30000" dirty="0">
                <a:latin typeface="Arial" panose="020B0604020202020204" pitchFamily="34" charset="0"/>
                <a:ea typeface="Arial" panose="020B0604020202020204" pitchFamily="34" charset="0"/>
              </a:rPr>
              <a:t>®</a:t>
            </a:r>
            <a:r>
              <a:rPr lang="en-US" sz="1000" dirty="0">
                <a:latin typeface="Arial" panose="020B0604020202020204" pitchFamily="34" charset="0"/>
                <a:ea typeface="Arial" panose="020B0604020202020204" pitchFamily="34" charset="0"/>
              </a:rPr>
              <a:t> | stages</a:t>
            </a:r>
            <a:r>
              <a:rPr lang="en-US" sz="1000" baseline="30000" dirty="0">
                <a:latin typeface="Arial" panose="020B0604020202020204" pitchFamily="34" charset="0"/>
                <a:ea typeface="Arial" panose="020B0604020202020204" pitchFamily="34" charset="0"/>
              </a:rPr>
              <a:t>®</a:t>
            </a:r>
            <a:r>
              <a:rPr lang="en-US" sz="1000" dirty="0">
                <a:latin typeface="Arial" panose="020B0604020202020204" pitchFamily="34" charset="0"/>
                <a:ea typeface="Arial" panose="020B0604020202020204" pitchFamily="34" charset="0"/>
              </a:rPr>
              <a:t> integration. [CTA]</a:t>
            </a:r>
          </a:p>
          <a:p>
            <a:pPr>
              <a:lnSpc>
                <a:spcPct val="115000"/>
              </a:lnSpc>
            </a:pPr>
            <a:r>
              <a:rPr lang="en-US" sz="1000" dirty="0">
                <a:latin typeface="Arial" panose="020B0604020202020204" pitchFamily="34" charset="0"/>
                <a:ea typeface="Arial" panose="020B0604020202020204" pitchFamily="34" charset="0"/>
              </a:rPr>
              <a:t> </a:t>
            </a:r>
          </a:p>
          <a:p>
            <a:pPr fontAlgn="base"/>
            <a:endParaRPr lang="en-US" sz="1000" dirty="0">
              <a:solidFill>
                <a:srgbClr val="000000"/>
              </a:solidFill>
              <a:latin typeface="Franklin Gothic Book"/>
            </a:endParaRPr>
          </a:p>
        </p:txBody>
      </p:sp>
      <p:sp>
        <p:nvSpPr>
          <p:cNvPr id="6" name="Rectangle 5">
            <a:extLst>
              <a:ext uri="{FF2B5EF4-FFF2-40B4-BE49-F238E27FC236}">
                <a16:creationId xmlns:a16="http://schemas.microsoft.com/office/drawing/2014/main" id="{016A85B2-3378-4AD0-A588-6D8DC3201595}"/>
              </a:ext>
            </a:extLst>
          </p:cNvPr>
          <p:cNvSpPr/>
          <p:nvPr/>
        </p:nvSpPr>
        <p:spPr>
          <a:xfrm>
            <a:off x="6687836" y="2730163"/>
            <a:ext cx="3659071" cy="2800767"/>
          </a:xfrm>
          <a:prstGeom prst="rect">
            <a:avLst/>
          </a:prstGeom>
        </p:spPr>
        <p:txBody>
          <a:bodyPr wrap="square" lIns="91440" tIns="45720" rIns="91440" bIns="45720" anchor="t">
            <a:spAutoFit/>
          </a:bodyPr>
          <a:lstStyle/>
          <a:p>
            <a:pPr>
              <a:lnSpc>
                <a:spcPct val="115000"/>
              </a:lnSpc>
            </a:pPr>
            <a:r>
              <a:rPr lang="en-US" sz="1000" b="1" dirty="0">
                <a:latin typeface="Arial" panose="020B0604020202020204" pitchFamily="34" charset="0"/>
              </a:rPr>
              <a:t>Ad 4</a:t>
            </a:r>
          </a:p>
          <a:p>
            <a:pPr>
              <a:lnSpc>
                <a:spcPct val="115000"/>
              </a:lnSpc>
            </a:pPr>
            <a:r>
              <a:rPr lang="en-US" sz="1000" dirty="0">
                <a:latin typeface="Arial" panose="020B0604020202020204" pitchFamily="34" charset="0"/>
              </a:rPr>
              <a:t>Leverage the power of integration!</a:t>
            </a:r>
          </a:p>
          <a:p>
            <a:pPr>
              <a:lnSpc>
                <a:spcPct val="115000"/>
              </a:lnSpc>
            </a:pPr>
            <a:r>
              <a:rPr lang="en-US" sz="1000" dirty="0">
                <a:latin typeface="Arial" panose="020B0604020202020204" pitchFamily="34" charset="0"/>
              </a:rPr>
              <a:t>Drive efficiency and productivity, lower costs, and increase revenue with the </a:t>
            </a:r>
            <a:r>
              <a:rPr lang="en-US" sz="1000" dirty="0" err="1">
                <a:latin typeface="Arial" panose="020B0604020202020204" pitchFamily="34" charset="0"/>
              </a:rPr>
              <a:t>AlarmBiller</a:t>
            </a:r>
            <a:r>
              <a:rPr lang="en-US" sz="1000" dirty="0">
                <a:latin typeface="Arial" panose="020B0604020202020204" pitchFamily="34" charset="0"/>
              </a:rPr>
              <a:t>® | stages® integration. [CTA]</a:t>
            </a:r>
          </a:p>
          <a:p>
            <a:endParaRPr lang="en-US" sz="1000" b="1" dirty="0">
              <a:latin typeface="Arial" panose="020B0604020202020204" pitchFamily="34" charset="0"/>
            </a:endParaRPr>
          </a:p>
          <a:p>
            <a:r>
              <a:rPr lang="en-US" sz="1000" b="1" dirty="0">
                <a:latin typeface="Arial" panose="020B0604020202020204" pitchFamily="34" charset="0"/>
              </a:rPr>
              <a:t>Ad 5</a:t>
            </a:r>
          </a:p>
          <a:p>
            <a:r>
              <a:rPr lang="en-US" sz="1000" dirty="0">
                <a:latin typeface="Arial" panose="020B0604020202020204" pitchFamily="34" charset="0"/>
              </a:rPr>
              <a:t>Better customer service through integration. </a:t>
            </a:r>
          </a:p>
          <a:p>
            <a:r>
              <a:rPr lang="en-US" sz="1000" dirty="0">
                <a:latin typeface="Arial" panose="020B0604020202020204" pitchFamily="34" charset="0"/>
              </a:rPr>
              <a:t>Your customer data effortlessly entered in your central station’s software with no manual process or errors. It’s possible with stages® and </a:t>
            </a:r>
            <a:r>
              <a:rPr lang="en-US" sz="1000" dirty="0" err="1">
                <a:latin typeface="Arial" panose="020B0604020202020204" pitchFamily="34" charset="0"/>
              </a:rPr>
              <a:t>AlarmBiller</a:t>
            </a:r>
            <a:r>
              <a:rPr lang="en-US" sz="1000" dirty="0">
                <a:latin typeface="Arial" panose="020B0604020202020204" pitchFamily="34" charset="0"/>
              </a:rPr>
              <a:t>®. [CTA]</a:t>
            </a:r>
          </a:p>
          <a:p>
            <a:r>
              <a:rPr lang="en-US" sz="1000" b="1" dirty="0">
                <a:latin typeface="Arial" panose="020B0604020202020204" pitchFamily="34" charset="0"/>
              </a:rPr>
              <a:t> </a:t>
            </a:r>
          </a:p>
          <a:p>
            <a:r>
              <a:rPr lang="en-US" sz="1000" b="1" dirty="0">
                <a:latin typeface="Arial" panose="020B0604020202020204" pitchFamily="34" charset="0"/>
              </a:rPr>
              <a:t>Ad 6</a:t>
            </a:r>
          </a:p>
          <a:p>
            <a:r>
              <a:rPr lang="en-US" sz="1000" dirty="0">
                <a:latin typeface="Arial" panose="020B0604020202020204" pitchFamily="34" charset="0"/>
              </a:rPr>
              <a:t>Better business through integration</a:t>
            </a:r>
          </a:p>
          <a:p>
            <a:r>
              <a:rPr lang="en-US" sz="1000" dirty="0" err="1">
                <a:latin typeface="Arial" panose="020B0604020202020204" pitchFamily="34" charset="0"/>
              </a:rPr>
              <a:t>AlarmBiller’s</a:t>
            </a:r>
            <a:r>
              <a:rPr lang="en-US" sz="1000" dirty="0">
                <a:latin typeface="Arial" panose="020B0604020202020204" pitchFamily="34" charset="0"/>
              </a:rPr>
              <a:t> integration with stages creates a single point of data entry, guarantees high-quality customer care, and increases revenue. [CTA]</a:t>
            </a:r>
          </a:p>
          <a:p>
            <a:r>
              <a:rPr lang="en-US" sz="1000" b="1" dirty="0">
                <a:latin typeface="Arial" panose="020B0604020202020204" pitchFamily="34" charset="0"/>
              </a:rPr>
              <a:t> </a:t>
            </a:r>
          </a:p>
        </p:txBody>
      </p:sp>
      <p:pic>
        <p:nvPicPr>
          <p:cNvPr id="10" name="Graphic 2" descr="Connections with solid fill">
            <a:extLst>
              <a:ext uri="{FF2B5EF4-FFF2-40B4-BE49-F238E27FC236}">
                <a16:creationId xmlns:a16="http://schemas.microsoft.com/office/drawing/2014/main" id="{F496058D-8757-4BF9-A0DD-67FF891226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10402" y="-23308"/>
            <a:ext cx="2624758" cy="2620617"/>
          </a:xfrm>
          <a:prstGeom prst="rect">
            <a:avLst/>
          </a:prstGeom>
        </p:spPr>
      </p:pic>
    </p:spTree>
    <p:extLst>
      <p:ext uri="{BB962C8B-B14F-4D97-AF65-F5344CB8AC3E}">
        <p14:creationId xmlns:p14="http://schemas.microsoft.com/office/powerpoint/2010/main" val="1276998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6C769-DC88-4645-AE80-E6B1A72C43EE}"/>
              </a:ext>
            </a:extLst>
          </p:cNvPr>
          <p:cNvSpPr>
            <a:spLocks noGrp="1"/>
          </p:cNvSpPr>
          <p:nvPr>
            <p:ph type="title"/>
          </p:nvPr>
        </p:nvSpPr>
        <p:spPr>
          <a:xfrm>
            <a:off x="2751188" y="696437"/>
            <a:ext cx="10515600" cy="954160"/>
          </a:xfrm>
        </p:spPr>
        <p:txBody>
          <a:bodyPr>
            <a:normAutofit/>
          </a:bodyPr>
          <a:lstStyle/>
          <a:p>
            <a:r>
              <a:rPr lang="en-US" dirty="0">
                <a:latin typeface="Franklin Gothic Heavy"/>
                <a:cs typeface="Arial"/>
              </a:rPr>
              <a:t>Education: Emails</a:t>
            </a:r>
          </a:p>
        </p:txBody>
      </p:sp>
      <p:pic>
        <p:nvPicPr>
          <p:cNvPr id="5" name="Graphic 4" descr="Envelope with solid fill">
            <a:extLst>
              <a:ext uri="{FF2B5EF4-FFF2-40B4-BE49-F238E27FC236}">
                <a16:creationId xmlns:a16="http://schemas.microsoft.com/office/drawing/2014/main" id="{461ED939-C218-490C-A31A-02ABFAE347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00073" y="-171033"/>
            <a:ext cx="2681966" cy="2689100"/>
          </a:xfrm>
          <a:prstGeom prst="rect">
            <a:avLst/>
          </a:prstGeom>
        </p:spPr>
      </p:pic>
      <p:sp>
        <p:nvSpPr>
          <p:cNvPr id="6" name="TextBox 5">
            <a:extLst>
              <a:ext uri="{FF2B5EF4-FFF2-40B4-BE49-F238E27FC236}">
                <a16:creationId xmlns:a16="http://schemas.microsoft.com/office/drawing/2014/main" id="{0A961F67-D90A-41FA-80B9-C46A7258F83B}"/>
              </a:ext>
            </a:extLst>
          </p:cNvPr>
          <p:cNvSpPr txBox="1"/>
          <p:nvPr/>
        </p:nvSpPr>
        <p:spPr>
          <a:xfrm>
            <a:off x="709961" y="2131741"/>
            <a:ext cx="472102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latin typeface="Arial" panose="020B0604020202020204" pitchFamily="34" charset="0"/>
                <a:ea typeface="Arial" panose="020B0604020202020204" pitchFamily="34" charset="0"/>
              </a:rPr>
              <a:t>Email #1 - Problem-Based: </a:t>
            </a:r>
            <a:r>
              <a:rPr lang="en-US" sz="1000" b="1" dirty="0">
                <a:solidFill>
                  <a:srgbClr val="222222"/>
                </a:solidFill>
                <a:latin typeface="Arial" panose="020B0604020202020204" pitchFamily="34" charset="0"/>
                <a:ea typeface="Arial" panose="020B0604020202020204" pitchFamily="34" charset="0"/>
              </a:rPr>
              <a:t> </a:t>
            </a:r>
            <a:endParaRPr lang="en-US" sz="1000" dirty="0">
              <a:latin typeface="Arial" panose="020B0604020202020204" pitchFamily="34" charset="0"/>
              <a:ea typeface="Arial" panose="020B0604020202020204" pitchFamily="34" charset="0"/>
            </a:endParaRPr>
          </a:p>
          <a:p>
            <a:r>
              <a:rPr lang="en-US" sz="1000" dirty="0">
                <a:latin typeface="Arial"/>
                <a:cs typeface="Arial"/>
              </a:rPr>
              <a:t>Subject Line: Are you integrated?</a:t>
            </a:r>
          </a:p>
          <a:p>
            <a:r>
              <a:rPr lang="en-US" sz="1000" dirty="0">
                <a:latin typeface="Arial"/>
                <a:cs typeface="Arial"/>
              </a:rPr>
              <a:t>Pre-header text: Eliminate manual data entry with your critical security software platforms</a:t>
            </a:r>
          </a:p>
          <a:p>
            <a:r>
              <a:rPr lang="en-US" sz="1000" dirty="0">
                <a:latin typeface="Arial"/>
                <a:cs typeface="Arial"/>
              </a:rPr>
              <a:t> </a:t>
            </a:r>
          </a:p>
          <a:p>
            <a:r>
              <a:rPr lang="en-US" sz="1000" dirty="0">
                <a:latin typeface="Arial"/>
                <a:cs typeface="Arial"/>
              </a:rPr>
              <a:t>Are you running on multiple financial management or business operations software systems? Maybe you are using spreadsheets to manage your financials? Or spending days on manual invoicing. Are you tired of having to manually hand-off customer data to your [Central Station]?</a:t>
            </a:r>
            <a:br>
              <a:rPr lang="en-US" sz="1000" dirty="0">
                <a:latin typeface="Arial"/>
                <a:cs typeface="Arial"/>
              </a:rPr>
            </a:br>
            <a:br>
              <a:rPr lang="en-US" sz="1000" dirty="0">
                <a:latin typeface="Arial"/>
                <a:cs typeface="Arial"/>
              </a:rPr>
            </a:br>
            <a:r>
              <a:rPr lang="en-US" sz="1000" dirty="0">
                <a:latin typeface="Arial"/>
                <a:cs typeface="Arial"/>
              </a:rPr>
              <a:t>If issues like these are holding back your security business, it’s time to break free with Bold Group’s </a:t>
            </a:r>
            <a:r>
              <a:rPr lang="en-US" sz="1000" dirty="0" err="1">
                <a:latin typeface="Arial"/>
                <a:cs typeface="Arial"/>
              </a:rPr>
              <a:t>AlarmBiller</a:t>
            </a:r>
            <a:r>
              <a:rPr lang="en-US" sz="1000" dirty="0">
                <a:latin typeface="Arial"/>
                <a:cs typeface="Arial"/>
              </a:rPr>
              <a:t>. </a:t>
            </a:r>
          </a:p>
          <a:p>
            <a:r>
              <a:rPr lang="en-US" sz="1000" dirty="0">
                <a:latin typeface="Arial"/>
                <a:cs typeface="Arial"/>
              </a:rPr>
              <a:t> </a:t>
            </a:r>
          </a:p>
          <a:p>
            <a:r>
              <a:rPr lang="en-US" sz="1000" dirty="0">
                <a:latin typeface="Arial"/>
                <a:cs typeface="Arial"/>
              </a:rPr>
              <a:t>[Central Station Name] is excited to announce we now offer an integration between Bold Group’s </a:t>
            </a:r>
            <a:r>
              <a:rPr lang="en-US" sz="1000" dirty="0" err="1">
                <a:latin typeface="Arial"/>
                <a:cs typeface="Arial"/>
              </a:rPr>
              <a:t>AlarmBiller</a:t>
            </a:r>
            <a:r>
              <a:rPr lang="en-US" sz="1000" dirty="0">
                <a:latin typeface="Arial"/>
                <a:cs typeface="Arial"/>
              </a:rPr>
              <a:t> and stages software systems.</a:t>
            </a:r>
          </a:p>
          <a:p>
            <a:r>
              <a:rPr lang="en-US" sz="1000" dirty="0">
                <a:latin typeface="Arial"/>
                <a:cs typeface="Arial"/>
              </a:rPr>
              <a:t> </a:t>
            </a:r>
          </a:p>
          <a:p>
            <a:r>
              <a:rPr lang="en-US" sz="1000" dirty="0">
                <a:latin typeface="Arial"/>
                <a:cs typeface="Arial"/>
              </a:rPr>
              <a:t>By integrating these two systems you no longer will need to:</a:t>
            </a:r>
          </a:p>
          <a:p>
            <a:r>
              <a:rPr lang="en-US" sz="1000" dirty="0">
                <a:latin typeface="Arial"/>
                <a:cs typeface="Arial"/>
              </a:rPr>
              <a:t> </a:t>
            </a:r>
          </a:p>
          <a:p>
            <a:pPr marR="0" lvl="0" indent="-342900">
              <a:buFont typeface="Arial" panose="020B0604020202020204" pitchFamily="34" charset="0"/>
              <a:buChar char="●"/>
            </a:pPr>
            <a:r>
              <a:rPr lang="en-US" sz="1000" dirty="0">
                <a:latin typeface="Arial"/>
                <a:cs typeface="Arial"/>
              </a:rPr>
              <a:t>Triple check data to ensure it’s correct in multiple places</a:t>
            </a:r>
          </a:p>
          <a:p>
            <a:pPr marR="0" lvl="0" indent="-342900">
              <a:buFont typeface="Arial" panose="020B0604020202020204" pitchFamily="34" charset="0"/>
              <a:buChar char="●"/>
            </a:pPr>
            <a:r>
              <a:rPr lang="en-US" sz="1000" dirty="0">
                <a:latin typeface="Arial"/>
                <a:cs typeface="Arial"/>
              </a:rPr>
              <a:t>Put customers on hold while you frantically search for their information</a:t>
            </a:r>
          </a:p>
          <a:p>
            <a:pPr marR="0" lvl="0" indent="-342900">
              <a:buFont typeface="Arial" panose="020B0604020202020204" pitchFamily="34" charset="0"/>
              <a:buChar char="●"/>
            </a:pPr>
            <a:r>
              <a:rPr lang="en-US" sz="1000" dirty="0">
                <a:latin typeface="Arial"/>
                <a:cs typeface="Arial"/>
              </a:rPr>
              <a:t>Manually enter the same information into different platforms</a:t>
            </a:r>
            <a:br>
              <a:rPr lang="en-US" sz="1000" dirty="0">
                <a:latin typeface="Arial"/>
                <a:cs typeface="Arial"/>
              </a:rPr>
            </a:br>
            <a:endParaRPr lang="en-US" sz="1000" dirty="0">
              <a:latin typeface="Arial"/>
              <a:cs typeface="Arial"/>
            </a:endParaRPr>
          </a:p>
          <a:p>
            <a:r>
              <a:rPr lang="en-US" sz="1000" dirty="0" err="1">
                <a:latin typeface="Arial"/>
                <a:cs typeface="Arial"/>
              </a:rPr>
              <a:t>AlarmBiller’s</a:t>
            </a:r>
            <a:r>
              <a:rPr lang="en-US" sz="1000" dirty="0">
                <a:latin typeface="Arial"/>
                <a:cs typeface="Arial"/>
              </a:rPr>
              <a:t> integration with stages ensures everything is in one central location - providing you with the tools to streamline operations, increase efficiency, and create a seamless customer experience. </a:t>
            </a:r>
          </a:p>
          <a:p>
            <a:r>
              <a:rPr lang="en-US" sz="1000" dirty="0">
                <a:latin typeface="Arial"/>
                <a:cs typeface="Arial"/>
              </a:rPr>
              <a:t> </a:t>
            </a:r>
          </a:p>
          <a:p>
            <a:r>
              <a:rPr lang="en-US" sz="1000" dirty="0">
                <a:latin typeface="Arial"/>
                <a:cs typeface="Arial"/>
              </a:rPr>
              <a:t>To learn more about the </a:t>
            </a:r>
            <a:r>
              <a:rPr lang="en-US" sz="1000" dirty="0" err="1">
                <a:latin typeface="Arial"/>
                <a:cs typeface="Arial"/>
              </a:rPr>
              <a:t>AlarmBiller</a:t>
            </a:r>
            <a:r>
              <a:rPr lang="en-US" sz="1000" dirty="0">
                <a:latin typeface="Arial"/>
                <a:cs typeface="Arial"/>
              </a:rPr>
              <a:t> integration with stages. please contact us for a demo [LINK] </a:t>
            </a:r>
          </a:p>
        </p:txBody>
      </p:sp>
      <p:sp>
        <p:nvSpPr>
          <p:cNvPr id="7" name="TextBox 6">
            <a:extLst>
              <a:ext uri="{FF2B5EF4-FFF2-40B4-BE49-F238E27FC236}">
                <a16:creationId xmlns:a16="http://schemas.microsoft.com/office/drawing/2014/main" id="{78B0FC2E-6F5B-44D7-9A26-9B8BF6F43332}"/>
              </a:ext>
            </a:extLst>
          </p:cNvPr>
          <p:cNvSpPr txBox="1"/>
          <p:nvPr/>
        </p:nvSpPr>
        <p:spPr>
          <a:xfrm>
            <a:off x="6908180" y="2131741"/>
            <a:ext cx="4926980"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latin typeface="Arial"/>
                <a:cs typeface="Arial"/>
              </a:rPr>
              <a:t>Email #2 - Solution and Feature-Based: </a:t>
            </a:r>
          </a:p>
          <a:p>
            <a:r>
              <a:rPr lang="en-US" sz="1000" dirty="0">
                <a:latin typeface="Arial"/>
                <a:cs typeface="Arial"/>
              </a:rPr>
              <a:t> </a:t>
            </a:r>
          </a:p>
          <a:p>
            <a:r>
              <a:rPr lang="en-US" sz="1000" dirty="0">
                <a:latin typeface="Arial"/>
                <a:cs typeface="Arial"/>
              </a:rPr>
              <a:t>Subject line: Leverage the power of integration</a:t>
            </a:r>
          </a:p>
          <a:p>
            <a:r>
              <a:rPr lang="en-US" sz="1000" dirty="0">
                <a:latin typeface="Arial"/>
                <a:cs typeface="Arial"/>
              </a:rPr>
              <a:t>Pre-header text: Increased efficiency, lowered costs</a:t>
            </a:r>
          </a:p>
          <a:p>
            <a:r>
              <a:rPr lang="en-US" sz="1000" dirty="0">
                <a:latin typeface="Arial"/>
                <a:cs typeface="Arial"/>
              </a:rPr>
              <a:t> </a:t>
            </a:r>
          </a:p>
          <a:p>
            <a:r>
              <a:rPr lang="en-US" sz="1000" dirty="0">
                <a:latin typeface="Arial"/>
                <a:cs typeface="Arial"/>
              </a:rPr>
              <a:t>What if you could increase productivity and efficiency while also guaranteeing high-quality service to your customers? With </a:t>
            </a:r>
            <a:r>
              <a:rPr lang="en-US" sz="1000" dirty="0" err="1">
                <a:latin typeface="Arial"/>
                <a:cs typeface="Arial"/>
              </a:rPr>
              <a:t>AlarmBiller’s</a:t>
            </a:r>
            <a:r>
              <a:rPr lang="en-US" sz="1000" dirty="0">
                <a:latin typeface="Arial"/>
                <a:cs typeface="Arial"/>
              </a:rPr>
              <a:t> integration with stages, you can do just that.  A single point of data entry will now populate on both </a:t>
            </a:r>
            <a:r>
              <a:rPr lang="en-US" sz="1000" dirty="0" err="1">
                <a:latin typeface="Arial"/>
                <a:cs typeface="Arial"/>
              </a:rPr>
              <a:t>AlarmBiller</a:t>
            </a:r>
            <a:r>
              <a:rPr lang="en-US" sz="1000" dirty="0">
                <a:latin typeface="Arial"/>
                <a:cs typeface="Arial"/>
              </a:rPr>
              <a:t> AND stages. No more hand-off of customer data between you and [Central Station Name].  </a:t>
            </a:r>
          </a:p>
          <a:p>
            <a:r>
              <a:rPr lang="en-US" sz="1000" dirty="0">
                <a:latin typeface="Arial"/>
                <a:cs typeface="Arial"/>
              </a:rPr>
              <a:t> </a:t>
            </a:r>
          </a:p>
          <a:p>
            <a:r>
              <a:rPr lang="en-US" sz="1000" dirty="0">
                <a:latin typeface="Arial"/>
                <a:cs typeface="Arial"/>
              </a:rPr>
              <a:t>Businesses that have access to this 360-degree view of their customers are unstoppable. </a:t>
            </a:r>
            <a:r>
              <a:rPr lang="en-US" sz="1000" dirty="0" err="1">
                <a:latin typeface="Arial"/>
                <a:cs typeface="Arial"/>
              </a:rPr>
              <a:t>AlarmBiller’s</a:t>
            </a:r>
            <a:r>
              <a:rPr lang="en-US" sz="1000" dirty="0">
                <a:latin typeface="Arial"/>
                <a:cs typeface="Arial"/>
              </a:rPr>
              <a:t> integration with stages provides</a:t>
            </a:r>
          </a:p>
          <a:p>
            <a:r>
              <a:rPr lang="en-US" sz="1000" dirty="0">
                <a:latin typeface="Arial"/>
                <a:cs typeface="Arial"/>
              </a:rPr>
              <a:t> </a:t>
            </a:r>
          </a:p>
          <a:p>
            <a:pPr lvl="0"/>
            <a:r>
              <a:rPr lang="en-US" sz="1000" dirty="0">
                <a:latin typeface="Arial"/>
                <a:cs typeface="Arial"/>
              </a:rPr>
              <a:t>Reduced manual, redundant data entry</a:t>
            </a:r>
          </a:p>
          <a:p>
            <a:pPr lvl="0"/>
            <a:r>
              <a:rPr lang="en-US" sz="1000" dirty="0">
                <a:latin typeface="Arial"/>
                <a:cs typeface="Arial"/>
              </a:rPr>
              <a:t>Improved accuracy</a:t>
            </a:r>
          </a:p>
          <a:p>
            <a:pPr lvl="0"/>
            <a:r>
              <a:rPr lang="en-US" sz="1000" dirty="0">
                <a:latin typeface="Arial"/>
                <a:cs typeface="Arial"/>
              </a:rPr>
              <a:t>Time savings</a:t>
            </a:r>
          </a:p>
          <a:p>
            <a:pPr lvl="0"/>
            <a:r>
              <a:rPr lang="en-US" sz="1000" dirty="0">
                <a:latin typeface="Arial"/>
                <a:cs typeface="Arial"/>
              </a:rPr>
              <a:t>Increased efficiency</a:t>
            </a:r>
          </a:p>
          <a:p>
            <a:r>
              <a:rPr lang="en-US" sz="1000" dirty="0">
                <a:latin typeface="Arial"/>
                <a:cs typeface="Arial"/>
              </a:rPr>
              <a:t> </a:t>
            </a:r>
          </a:p>
          <a:p>
            <a:r>
              <a:rPr lang="en-US" sz="1000" dirty="0">
                <a:latin typeface="Arial"/>
                <a:cs typeface="Arial"/>
              </a:rPr>
              <a:t>Create a better customer experience by leveraging </a:t>
            </a:r>
            <a:r>
              <a:rPr lang="en-US" sz="1000" dirty="0" err="1">
                <a:latin typeface="Arial"/>
                <a:cs typeface="Arial"/>
              </a:rPr>
              <a:t>AlarmBiller’s</a:t>
            </a:r>
            <a:r>
              <a:rPr lang="en-US" sz="1000" dirty="0">
                <a:latin typeface="Arial"/>
                <a:cs typeface="Arial"/>
              </a:rPr>
              <a:t> integration with stages. To learn more about </a:t>
            </a:r>
            <a:r>
              <a:rPr lang="en-US" sz="1000" dirty="0" err="1">
                <a:latin typeface="Arial"/>
                <a:cs typeface="Arial"/>
              </a:rPr>
              <a:t>AlarmBiller</a:t>
            </a:r>
            <a:r>
              <a:rPr lang="en-US" sz="1000" dirty="0">
                <a:latin typeface="Arial"/>
                <a:cs typeface="Arial"/>
              </a:rPr>
              <a:t> and the stages integration contact us for a demo [LINK].</a:t>
            </a:r>
          </a:p>
        </p:txBody>
      </p:sp>
    </p:spTree>
    <p:extLst>
      <p:ext uri="{BB962C8B-B14F-4D97-AF65-F5344CB8AC3E}">
        <p14:creationId xmlns:p14="http://schemas.microsoft.com/office/powerpoint/2010/main" val="3072713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862C1F-9EAF-4203-B4CD-05B42146869B}"/>
              </a:ext>
            </a:extLst>
          </p:cNvPr>
          <p:cNvSpPr/>
          <p:nvPr/>
        </p:nvSpPr>
        <p:spPr>
          <a:xfrm>
            <a:off x="797615" y="1998595"/>
            <a:ext cx="10812946" cy="4663107"/>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3CAE9E-BDC4-438F-B848-DBBD156794B0}"/>
              </a:ext>
            </a:extLst>
          </p:cNvPr>
          <p:cNvSpPr>
            <a:spLocks noGrp="1"/>
          </p:cNvSpPr>
          <p:nvPr>
            <p:ph type="title"/>
          </p:nvPr>
        </p:nvSpPr>
        <p:spPr>
          <a:xfrm>
            <a:off x="726137" y="1277780"/>
            <a:ext cx="10515600" cy="722247"/>
          </a:xfrm>
        </p:spPr>
        <p:txBody>
          <a:bodyPr>
            <a:noAutofit/>
          </a:bodyPr>
          <a:lstStyle/>
          <a:p>
            <a:r>
              <a:rPr lang="en-US" sz="3500" dirty="0">
                <a:latin typeface="Franklin Gothic Heavy"/>
                <a:cs typeface="Arial"/>
              </a:rPr>
              <a:t>Education: Integration Brochure</a:t>
            </a:r>
          </a:p>
        </p:txBody>
      </p:sp>
      <p:pic>
        <p:nvPicPr>
          <p:cNvPr id="3" name="Graphic 6" descr="Document with solid fill">
            <a:extLst>
              <a:ext uri="{FF2B5EF4-FFF2-40B4-BE49-F238E27FC236}">
                <a16:creationId xmlns:a16="http://schemas.microsoft.com/office/drawing/2014/main" id="{C14C04F5-D6F3-4165-A064-D2AF525EA4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09942" y="2690191"/>
            <a:ext cx="3192117" cy="3196258"/>
          </a:xfrm>
          <a:prstGeom prst="rect">
            <a:avLst/>
          </a:prstGeom>
        </p:spPr>
      </p:pic>
      <p:pic>
        <p:nvPicPr>
          <p:cNvPr id="11" name="Picture 10">
            <a:extLst>
              <a:ext uri="{FF2B5EF4-FFF2-40B4-BE49-F238E27FC236}">
                <a16:creationId xmlns:a16="http://schemas.microsoft.com/office/drawing/2014/main" id="{A5D6F824-7688-417E-B266-23BC664B5409}"/>
              </a:ext>
            </a:extLst>
          </p:cNvPr>
          <p:cNvPicPr>
            <a:picLocks noChangeAspect="1"/>
          </p:cNvPicPr>
          <p:nvPr/>
        </p:nvPicPr>
        <p:blipFill>
          <a:blip r:embed="rId4"/>
          <a:stretch>
            <a:fillRect/>
          </a:stretch>
        </p:blipFill>
        <p:spPr>
          <a:xfrm>
            <a:off x="1356781" y="2173031"/>
            <a:ext cx="3369108" cy="4315666"/>
          </a:xfrm>
          <a:prstGeom prst="rect">
            <a:avLst/>
          </a:prstGeom>
        </p:spPr>
      </p:pic>
      <p:pic>
        <p:nvPicPr>
          <p:cNvPr id="12" name="Picture 11">
            <a:extLst>
              <a:ext uri="{FF2B5EF4-FFF2-40B4-BE49-F238E27FC236}">
                <a16:creationId xmlns:a16="http://schemas.microsoft.com/office/drawing/2014/main" id="{A113EF3B-6F2A-42E2-B850-4392B97B6796}"/>
              </a:ext>
            </a:extLst>
          </p:cNvPr>
          <p:cNvPicPr>
            <a:picLocks noChangeAspect="1"/>
          </p:cNvPicPr>
          <p:nvPr/>
        </p:nvPicPr>
        <p:blipFill>
          <a:blip r:embed="rId5"/>
          <a:stretch>
            <a:fillRect/>
          </a:stretch>
        </p:blipFill>
        <p:spPr>
          <a:xfrm>
            <a:off x="4998991" y="2173031"/>
            <a:ext cx="3333545" cy="4315666"/>
          </a:xfrm>
          <a:prstGeom prst="rect">
            <a:avLst/>
          </a:prstGeom>
        </p:spPr>
      </p:pic>
    </p:spTree>
    <p:extLst>
      <p:ext uri="{BB962C8B-B14F-4D97-AF65-F5344CB8AC3E}">
        <p14:creationId xmlns:p14="http://schemas.microsoft.com/office/powerpoint/2010/main" val="3687311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6C769-DC88-4645-AE80-E6B1A72C43EE}"/>
              </a:ext>
            </a:extLst>
          </p:cNvPr>
          <p:cNvSpPr>
            <a:spLocks noGrp="1"/>
          </p:cNvSpPr>
          <p:nvPr>
            <p:ph type="title"/>
          </p:nvPr>
        </p:nvSpPr>
        <p:spPr>
          <a:xfrm>
            <a:off x="2793728" y="800100"/>
            <a:ext cx="7921605" cy="689117"/>
          </a:xfrm>
        </p:spPr>
        <p:txBody>
          <a:bodyPr>
            <a:normAutofit/>
          </a:bodyPr>
          <a:lstStyle/>
          <a:p>
            <a:r>
              <a:rPr lang="en-US" sz="3500" dirty="0">
                <a:latin typeface="Franklin Gothic Heavy"/>
                <a:cs typeface="Arial"/>
              </a:rPr>
              <a:t>CC Lead Submission Landing Page</a:t>
            </a:r>
            <a:endParaRPr lang="en-US" sz="3500" dirty="0">
              <a:latin typeface="Franklin Gothic Heavy"/>
            </a:endParaRPr>
          </a:p>
        </p:txBody>
      </p:sp>
      <p:pic>
        <p:nvPicPr>
          <p:cNvPr id="4" name="Graphic 4" descr="Internet with solid fill">
            <a:extLst>
              <a:ext uri="{FF2B5EF4-FFF2-40B4-BE49-F238E27FC236}">
                <a16:creationId xmlns:a16="http://schemas.microsoft.com/office/drawing/2014/main" id="{02FC7AE9-C748-432B-B97E-1A9B6F52A5D5}"/>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0008322" y="334545"/>
            <a:ext cx="1962450" cy="1970505"/>
          </a:xfrm>
        </p:spPr>
      </p:pic>
      <p:pic>
        <p:nvPicPr>
          <p:cNvPr id="5" name="Picture 4" descr="Graphical user interface&#10;&#10;Description automatically generated">
            <a:extLst>
              <a:ext uri="{FF2B5EF4-FFF2-40B4-BE49-F238E27FC236}">
                <a16:creationId xmlns:a16="http://schemas.microsoft.com/office/drawing/2014/main" id="{01DC831E-8421-4945-9F9A-845361E7C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683" y="1450110"/>
            <a:ext cx="7921605" cy="5299238"/>
          </a:xfrm>
          <a:prstGeom prst="rect">
            <a:avLst/>
          </a:prstGeom>
        </p:spPr>
      </p:pic>
    </p:spTree>
    <p:extLst>
      <p:ext uri="{BB962C8B-B14F-4D97-AF65-F5344CB8AC3E}">
        <p14:creationId xmlns:p14="http://schemas.microsoft.com/office/powerpoint/2010/main" val="229711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4F0B-BEC2-4A30-992F-C5761B81C63D}"/>
              </a:ext>
            </a:extLst>
          </p:cNvPr>
          <p:cNvSpPr>
            <a:spLocks noGrp="1"/>
          </p:cNvSpPr>
          <p:nvPr>
            <p:ph type="title"/>
          </p:nvPr>
        </p:nvSpPr>
        <p:spPr>
          <a:xfrm>
            <a:off x="698067" y="1360681"/>
            <a:ext cx="10515600" cy="954160"/>
          </a:xfrm>
        </p:spPr>
        <p:txBody>
          <a:bodyPr/>
          <a:lstStyle/>
          <a:p>
            <a:r>
              <a:rPr lang="en-US">
                <a:latin typeface="Franklin Gothic Heavy"/>
              </a:rPr>
              <a:t>Graphic image support</a:t>
            </a:r>
          </a:p>
        </p:txBody>
      </p:sp>
      <p:grpSp>
        <p:nvGrpSpPr>
          <p:cNvPr id="3" name="Group 2">
            <a:extLst>
              <a:ext uri="{FF2B5EF4-FFF2-40B4-BE49-F238E27FC236}">
                <a16:creationId xmlns:a16="http://schemas.microsoft.com/office/drawing/2014/main" id="{53F51DB0-F3CC-4DC5-AB74-18DD3B1C304C}"/>
              </a:ext>
            </a:extLst>
          </p:cNvPr>
          <p:cNvGrpSpPr/>
          <p:nvPr/>
        </p:nvGrpSpPr>
        <p:grpSpPr>
          <a:xfrm>
            <a:off x="812681" y="2343691"/>
            <a:ext cx="9931755" cy="1820887"/>
            <a:chOff x="812681" y="2343691"/>
            <a:chExt cx="9931755" cy="1820887"/>
          </a:xfrm>
        </p:grpSpPr>
        <p:pic>
          <p:nvPicPr>
            <p:cNvPr id="2050" name="Picture 2">
              <a:extLst>
                <a:ext uri="{FF2B5EF4-FFF2-40B4-BE49-F238E27FC236}">
                  <a16:creationId xmlns:a16="http://schemas.microsoft.com/office/drawing/2014/main" id="{E8517A62-3011-4709-A2A2-9EEED8E9E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81" y="2343691"/>
              <a:ext cx="2327588" cy="18208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0BEFCC5-BC62-4FC3-8DC9-65CB348D8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126" y="2347832"/>
              <a:ext cx="2327588" cy="18167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E0D246C-14F4-448B-801C-10ECAE1AE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403" y="2343691"/>
              <a:ext cx="2327588" cy="182088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4F65838-2118-41A4-B35B-EBD3F2470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6848" y="2343691"/>
              <a:ext cx="2327588" cy="1820887"/>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Picture 10">
            <a:extLst>
              <a:ext uri="{FF2B5EF4-FFF2-40B4-BE49-F238E27FC236}">
                <a16:creationId xmlns:a16="http://schemas.microsoft.com/office/drawing/2014/main" id="{E6A522FE-3B9D-4C3F-A00D-F3EABE4DC3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344" y="4327813"/>
            <a:ext cx="2534654" cy="197825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1BE29D71-81E5-43B3-B4B4-62E20895F2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8359" y="4449433"/>
            <a:ext cx="5407181" cy="182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00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4F0B-BEC2-4A30-992F-C5761B81C63D}"/>
              </a:ext>
            </a:extLst>
          </p:cNvPr>
          <p:cNvSpPr>
            <a:spLocks noGrp="1"/>
          </p:cNvSpPr>
          <p:nvPr>
            <p:ph type="title"/>
          </p:nvPr>
        </p:nvSpPr>
        <p:spPr>
          <a:xfrm>
            <a:off x="760187" y="2383583"/>
            <a:ext cx="10515600" cy="1910801"/>
          </a:xfrm>
        </p:spPr>
        <p:txBody>
          <a:bodyPr>
            <a:normAutofit/>
          </a:bodyPr>
          <a:lstStyle/>
          <a:p>
            <a:r>
              <a:rPr lang="en-US" sz="8800">
                <a:latin typeface="Franklin Gothic Heavy"/>
                <a:cs typeface="Arial"/>
              </a:rPr>
              <a:t>Questions?</a:t>
            </a:r>
            <a:endParaRPr lang="en-US" sz="8800">
              <a:latin typeface="Franklin Gothic Heavy"/>
            </a:endParaRPr>
          </a:p>
        </p:txBody>
      </p:sp>
      <p:pic>
        <p:nvPicPr>
          <p:cNvPr id="3" name="Graphic 3" descr="Question Mark with solid fill">
            <a:extLst>
              <a:ext uri="{FF2B5EF4-FFF2-40B4-BE49-F238E27FC236}">
                <a16:creationId xmlns:a16="http://schemas.microsoft.com/office/drawing/2014/main" id="{618D2A2E-4876-40F4-B50C-B544C907EF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81311" y="561562"/>
            <a:ext cx="5917095" cy="5917095"/>
          </a:xfrm>
          <a:prstGeom prst="rect">
            <a:avLst/>
          </a:prstGeom>
        </p:spPr>
      </p:pic>
    </p:spTree>
    <p:extLst>
      <p:ext uri="{BB962C8B-B14F-4D97-AF65-F5344CB8AC3E}">
        <p14:creationId xmlns:p14="http://schemas.microsoft.com/office/powerpoint/2010/main" val="3014380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A8DE3-6A0A-4520-9932-31431203FF6F}"/>
              </a:ext>
            </a:extLst>
          </p:cNvPr>
          <p:cNvSpPr>
            <a:spLocks noGrp="1"/>
          </p:cNvSpPr>
          <p:nvPr>
            <p:ph type="title"/>
          </p:nvPr>
        </p:nvSpPr>
        <p:spPr>
          <a:xfrm>
            <a:off x="714632" y="1464191"/>
            <a:ext cx="10515600" cy="954160"/>
          </a:xfrm>
        </p:spPr>
        <p:txBody>
          <a:bodyPr>
            <a:noAutofit/>
          </a:bodyPr>
          <a:lstStyle/>
          <a:p>
            <a:r>
              <a:rPr lang="en-US" sz="6600">
                <a:latin typeface="Franklin Gothic Heavy"/>
                <a:cs typeface="Arial"/>
              </a:rPr>
              <a:t>Roles</a:t>
            </a:r>
          </a:p>
        </p:txBody>
      </p:sp>
      <p:sp>
        <p:nvSpPr>
          <p:cNvPr id="3" name="Content Placeholder 2">
            <a:extLst>
              <a:ext uri="{FF2B5EF4-FFF2-40B4-BE49-F238E27FC236}">
                <a16:creationId xmlns:a16="http://schemas.microsoft.com/office/drawing/2014/main" id="{57931ECD-538E-44CF-8362-06C3ECA6D84F}"/>
              </a:ext>
            </a:extLst>
          </p:cNvPr>
          <p:cNvSpPr>
            <a:spLocks noGrp="1"/>
          </p:cNvSpPr>
          <p:nvPr>
            <p:ph idx="1"/>
          </p:nvPr>
        </p:nvSpPr>
        <p:spPr>
          <a:xfrm>
            <a:off x="686754" y="2511775"/>
            <a:ext cx="6262253" cy="3957482"/>
          </a:xfrm>
        </p:spPr>
        <p:txBody>
          <a:bodyPr vert="horz" lIns="91440" tIns="45720" rIns="91440" bIns="45720" rtlCol="0" anchor="t">
            <a:noAutofit/>
          </a:bodyPr>
          <a:lstStyle/>
          <a:p>
            <a:pPr marL="0" indent="0">
              <a:lnSpc>
                <a:spcPct val="100000"/>
              </a:lnSpc>
              <a:spcBef>
                <a:spcPts val="600"/>
              </a:spcBef>
              <a:buNone/>
            </a:pPr>
            <a:r>
              <a:rPr lang="en-US" sz="1400" b="1">
                <a:latin typeface="Franklin Gothic Book"/>
                <a:cs typeface="Arial"/>
              </a:rPr>
              <a:t>What is Bold's role in this partnership?</a:t>
            </a:r>
            <a:endParaRPr lang="en-US"/>
          </a:p>
          <a:p>
            <a:pPr>
              <a:lnSpc>
                <a:spcPct val="100000"/>
              </a:lnSpc>
              <a:spcBef>
                <a:spcPts val="600"/>
              </a:spcBef>
            </a:pPr>
            <a:r>
              <a:rPr lang="en-US" sz="1400">
                <a:latin typeface="Franklin Gothic Book"/>
                <a:cs typeface="Arial"/>
              </a:rPr>
              <a:t>Continue to develop options and provide support towards removing barriers so you can realize your company’s greatest potential.</a:t>
            </a:r>
            <a:endParaRPr lang="en-US" sz="1400">
              <a:latin typeface="Franklin Gothic Book"/>
            </a:endParaRPr>
          </a:p>
          <a:p>
            <a:pPr>
              <a:lnSpc>
                <a:spcPct val="100000"/>
              </a:lnSpc>
              <a:spcBef>
                <a:spcPts val="600"/>
              </a:spcBef>
            </a:pPr>
            <a:r>
              <a:rPr lang="en-US" sz="1400">
                <a:latin typeface="Franklin Gothic Book"/>
                <a:cs typeface="Arial"/>
              </a:rPr>
              <a:t> This effort includes providing the </a:t>
            </a:r>
            <a:r>
              <a:rPr lang="en-US" sz="1400" err="1">
                <a:latin typeface="Franklin Gothic Book"/>
                <a:cs typeface="Arial"/>
              </a:rPr>
              <a:t>AlarmBiller</a:t>
            </a:r>
            <a:r>
              <a:rPr lang="en-US" sz="1400">
                <a:latin typeface="Franklin Gothic Book"/>
                <a:cs typeface="Arial"/>
              </a:rPr>
              <a:t>/Stages integration and incentivizing you to market the benefits of this integration to your customers.</a:t>
            </a:r>
            <a:endParaRPr lang="en-US" sz="1400">
              <a:latin typeface="Franklin Gothic Book"/>
            </a:endParaRPr>
          </a:p>
          <a:p>
            <a:pPr marL="0" indent="0">
              <a:lnSpc>
                <a:spcPct val="100000"/>
              </a:lnSpc>
              <a:spcBef>
                <a:spcPts val="600"/>
              </a:spcBef>
              <a:buNone/>
            </a:pPr>
            <a:endParaRPr lang="en-US" sz="1400" b="1">
              <a:latin typeface="Franklin Gothic Book"/>
              <a:cs typeface="Arial"/>
            </a:endParaRPr>
          </a:p>
          <a:p>
            <a:pPr marL="0" indent="0">
              <a:lnSpc>
                <a:spcPct val="100000"/>
              </a:lnSpc>
              <a:spcBef>
                <a:spcPts val="600"/>
              </a:spcBef>
              <a:buNone/>
            </a:pPr>
            <a:r>
              <a:rPr lang="en-US" sz="1400" b="1">
                <a:latin typeface="Franklin Gothic Book"/>
                <a:cs typeface="Arial"/>
              </a:rPr>
              <a:t>What is your role in this partnership?</a:t>
            </a:r>
            <a:r>
              <a:rPr lang="en-US" sz="1400">
                <a:latin typeface="Franklin Gothic Book"/>
                <a:cs typeface="Arial"/>
              </a:rPr>
              <a:t> </a:t>
            </a:r>
            <a:endParaRPr lang="en-US"/>
          </a:p>
          <a:p>
            <a:pPr>
              <a:lnSpc>
                <a:spcPct val="100000"/>
              </a:lnSpc>
              <a:spcBef>
                <a:spcPts val="600"/>
              </a:spcBef>
            </a:pPr>
            <a:r>
              <a:rPr lang="en-US" sz="1400">
                <a:latin typeface="Franklin Gothic Book"/>
                <a:cs typeface="Arial"/>
              </a:rPr>
              <a:t>Pursue dealer engagement and offer </a:t>
            </a:r>
            <a:r>
              <a:rPr lang="en-US" sz="1400" err="1">
                <a:latin typeface="Franklin Gothic Book"/>
                <a:cs typeface="Arial"/>
              </a:rPr>
              <a:t>AlarmBiller</a:t>
            </a:r>
            <a:r>
              <a:rPr lang="en-US" sz="1400">
                <a:latin typeface="Franklin Gothic Book"/>
                <a:cs typeface="Arial"/>
              </a:rPr>
              <a:t> by leveraging the Stages integration. To make it easier, we’ve provided a Central Station Sales Kit and Marketing kit to help you spread awareness of </a:t>
            </a:r>
            <a:r>
              <a:rPr lang="en-US" sz="1400" err="1">
                <a:latin typeface="Franklin Gothic Book"/>
                <a:cs typeface="Arial"/>
              </a:rPr>
              <a:t>AlarmBiller</a:t>
            </a:r>
            <a:r>
              <a:rPr lang="en-US" sz="1400">
                <a:latin typeface="Franklin Gothic Book"/>
                <a:cs typeface="Arial"/>
              </a:rPr>
              <a:t> and the integration’s benefits. </a:t>
            </a:r>
            <a:endParaRPr lang="en-US" sz="1400">
              <a:latin typeface="Franklin Gothic Book"/>
            </a:endParaRPr>
          </a:p>
        </p:txBody>
      </p:sp>
      <p:pic>
        <p:nvPicPr>
          <p:cNvPr id="4" name="Graphic 4" descr="Boardroom with solid fill">
            <a:extLst>
              <a:ext uri="{FF2B5EF4-FFF2-40B4-BE49-F238E27FC236}">
                <a16:creationId xmlns:a16="http://schemas.microsoft.com/office/drawing/2014/main" id="{4BFAE701-04DB-44A1-891A-E4893618CE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47031" y="1620073"/>
            <a:ext cx="4875169" cy="4887394"/>
          </a:xfrm>
          <a:prstGeom prst="rect">
            <a:avLst/>
          </a:prstGeom>
        </p:spPr>
      </p:pic>
    </p:spTree>
    <p:extLst>
      <p:ext uri="{BB962C8B-B14F-4D97-AF65-F5344CB8AC3E}">
        <p14:creationId xmlns:p14="http://schemas.microsoft.com/office/powerpoint/2010/main" val="1537918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1C5A-A8CE-4900-96E9-2B8F46AD41F3}"/>
              </a:ext>
            </a:extLst>
          </p:cNvPr>
          <p:cNvSpPr>
            <a:spLocks noGrp="1"/>
          </p:cNvSpPr>
          <p:nvPr>
            <p:ph type="title"/>
          </p:nvPr>
        </p:nvSpPr>
        <p:spPr>
          <a:xfrm>
            <a:off x="722782" y="1631261"/>
            <a:ext cx="10515600" cy="954160"/>
          </a:xfrm>
        </p:spPr>
        <p:txBody>
          <a:bodyPr>
            <a:noAutofit/>
          </a:bodyPr>
          <a:lstStyle/>
          <a:p>
            <a:r>
              <a:rPr lang="en-US" sz="6600">
                <a:latin typeface="Franklin Gothic Heavy"/>
                <a:cs typeface="Arial"/>
              </a:rPr>
              <a:t>Value</a:t>
            </a:r>
          </a:p>
        </p:txBody>
      </p:sp>
      <p:sp>
        <p:nvSpPr>
          <p:cNvPr id="3" name="Content Placeholder 2">
            <a:extLst>
              <a:ext uri="{FF2B5EF4-FFF2-40B4-BE49-F238E27FC236}">
                <a16:creationId xmlns:a16="http://schemas.microsoft.com/office/drawing/2014/main" id="{19E19E39-E294-4604-A684-9296E9BF47D7}"/>
              </a:ext>
            </a:extLst>
          </p:cNvPr>
          <p:cNvSpPr>
            <a:spLocks noGrp="1"/>
          </p:cNvSpPr>
          <p:nvPr>
            <p:ph idx="1"/>
          </p:nvPr>
        </p:nvSpPr>
        <p:spPr>
          <a:xfrm>
            <a:off x="629060" y="2670993"/>
            <a:ext cx="6339558" cy="3252531"/>
          </a:xfrm>
        </p:spPr>
        <p:txBody>
          <a:bodyPr vert="horz" lIns="91440" tIns="45720" rIns="91440" bIns="45720" rtlCol="0" anchor="t">
            <a:normAutofit/>
          </a:bodyPr>
          <a:lstStyle/>
          <a:p>
            <a:pPr>
              <a:lnSpc>
                <a:spcPct val="110000"/>
              </a:lnSpc>
              <a:spcBef>
                <a:spcPts val="600"/>
              </a:spcBef>
            </a:pPr>
            <a:r>
              <a:rPr lang="en-US" sz="1600">
                <a:latin typeface="Franklin Gothic Book"/>
                <a:cs typeface="Arial"/>
              </a:rPr>
              <a:t>Realize a return on both </a:t>
            </a:r>
            <a:r>
              <a:rPr lang="en-US" sz="1600" err="1">
                <a:latin typeface="Franklin Gothic Book"/>
                <a:cs typeface="Arial"/>
              </a:rPr>
              <a:t>AlarmBiller</a:t>
            </a:r>
            <a:r>
              <a:rPr lang="en-US" sz="1600">
                <a:latin typeface="Franklin Gothic Book"/>
                <a:cs typeface="Arial"/>
              </a:rPr>
              <a:t> and Stages investments by leveraging the power of integration and affiliation </a:t>
            </a:r>
            <a:endParaRPr lang="en-US" sz="1600">
              <a:latin typeface="Franklin Gothic Book"/>
            </a:endParaRPr>
          </a:p>
          <a:p>
            <a:pPr>
              <a:lnSpc>
                <a:spcPct val="110000"/>
              </a:lnSpc>
              <a:spcBef>
                <a:spcPts val="600"/>
              </a:spcBef>
            </a:pPr>
            <a:r>
              <a:rPr lang="en-US" sz="1600">
                <a:latin typeface="Franklin Gothic Book"/>
                <a:cs typeface="Arial"/>
              </a:rPr>
              <a:t>Find remarkable increases in efficiency and productivity </a:t>
            </a:r>
            <a:br>
              <a:rPr lang="en-US" sz="1600">
                <a:latin typeface="Franklin Gothic Book"/>
                <a:cs typeface="Arial"/>
              </a:rPr>
            </a:br>
            <a:r>
              <a:rPr lang="en-US" sz="1600">
                <a:latin typeface="Franklin Gothic Book"/>
                <a:cs typeface="Arial"/>
              </a:rPr>
              <a:t>throughout your business</a:t>
            </a:r>
            <a:endParaRPr lang="en-US" sz="1600">
              <a:latin typeface="Franklin Gothic Book"/>
            </a:endParaRPr>
          </a:p>
          <a:p>
            <a:pPr>
              <a:lnSpc>
                <a:spcPct val="110000"/>
              </a:lnSpc>
              <a:spcBef>
                <a:spcPts val="600"/>
              </a:spcBef>
            </a:pPr>
            <a:r>
              <a:rPr lang="en-US" sz="1600">
                <a:latin typeface="Franklin Gothic Book"/>
                <a:cs typeface="Arial"/>
              </a:rPr>
              <a:t>Appreciate the edge you gain in our increasingly competitive market. </a:t>
            </a:r>
            <a:endParaRPr lang="en-US" sz="1600">
              <a:latin typeface="Franklin Gothic Book"/>
            </a:endParaRPr>
          </a:p>
          <a:p>
            <a:pPr>
              <a:lnSpc>
                <a:spcPct val="110000"/>
              </a:lnSpc>
              <a:spcBef>
                <a:spcPts val="600"/>
              </a:spcBef>
            </a:pPr>
            <a:r>
              <a:rPr lang="en-US" sz="1600">
                <a:latin typeface="Franklin Gothic Book"/>
                <a:cs typeface="Arial"/>
              </a:rPr>
              <a:t>Realize greater returns and brand recognition as your customers see the advantages of working with you and using </a:t>
            </a:r>
            <a:r>
              <a:rPr lang="en-US" sz="1600" err="1">
                <a:latin typeface="Franklin Gothic Book"/>
                <a:cs typeface="Arial"/>
              </a:rPr>
              <a:t>AlarmBiller</a:t>
            </a:r>
            <a:r>
              <a:rPr lang="en-US" sz="1600">
                <a:latin typeface="Franklin Gothic Book"/>
                <a:cs typeface="Arial"/>
              </a:rPr>
              <a:t> to manage their own business</a:t>
            </a:r>
          </a:p>
          <a:p>
            <a:pPr>
              <a:lnSpc>
                <a:spcPct val="110000"/>
              </a:lnSpc>
              <a:spcBef>
                <a:spcPts val="600"/>
              </a:spcBef>
            </a:pPr>
            <a:r>
              <a:rPr lang="en-US" sz="1600">
                <a:latin typeface="Franklin Gothic Book"/>
                <a:cs typeface="Arial"/>
              </a:rPr>
              <a:t>rive customer retention and loyalty.</a:t>
            </a:r>
          </a:p>
        </p:txBody>
      </p:sp>
      <p:pic>
        <p:nvPicPr>
          <p:cNvPr id="4" name="Graphic 4" descr="Diamond with solid fill">
            <a:extLst>
              <a:ext uri="{FF2B5EF4-FFF2-40B4-BE49-F238E27FC236}">
                <a16:creationId xmlns:a16="http://schemas.microsoft.com/office/drawing/2014/main" id="{3EFF5A39-9BF8-4BD2-9C23-07F760885C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71281" y="1843062"/>
            <a:ext cx="4431009" cy="4443234"/>
          </a:xfrm>
          <a:prstGeom prst="rect">
            <a:avLst/>
          </a:prstGeom>
        </p:spPr>
      </p:pic>
    </p:spTree>
    <p:extLst>
      <p:ext uri="{BB962C8B-B14F-4D97-AF65-F5344CB8AC3E}">
        <p14:creationId xmlns:p14="http://schemas.microsoft.com/office/powerpoint/2010/main" val="2172435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28ED6-B2D8-41F8-98E4-0BC706F0ED51}"/>
              </a:ext>
            </a:extLst>
          </p:cNvPr>
          <p:cNvSpPr>
            <a:spLocks noGrp="1"/>
          </p:cNvSpPr>
          <p:nvPr>
            <p:ph type="title"/>
          </p:nvPr>
        </p:nvSpPr>
        <p:spPr>
          <a:xfrm>
            <a:off x="714632" y="1370469"/>
            <a:ext cx="10515600" cy="954160"/>
          </a:xfrm>
        </p:spPr>
        <p:txBody>
          <a:bodyPr/>
          <a:lstStyle/>
          <a:p>
            <a:r>
              <a:rPr lang="en-US">
                <a:latin typeface="Franklin Gothic Heavy"/>
                <a:cs typeface="Arial"/>
              </a:rPr>
              <a:t>Benefits</a:t>
            </a:r>
          </a:p>
        </p:txBody>
      </p:sp>
      <p:sp>
        <p:nvSpPr>
          <p:cNvPr id="3" name="Content Placeholder 2">
            <a:extLst>
              <a:ext uri="{FF2B5EF4-FFF2-40B4-BE49-F238E27FC236}">
                <a16:creationId xmlns:a16="http://schemas.microsoft.com/office/drawing/2014/main" id="{2B831EC0-9428-4B4E-9BF7-4352DA61BC4E}"/>
              </a:ext>
            </a:extLst>
          </p:cNvPr>
          <p:cNvSpPr>
            <a:spLocks noGrp="1"/>
          </p:cNvSpPr>
          <p:nvPr>
            <p:ph idx="1"/>
          </p:nvPr>
        </p:nvSpPr>
        <p:spPr>
          <a:xfrm>
            <a:off x="739480" y="2245679"/>
            <a:ext cx="8083944" cy="4263098"/>
          </a:xfrm>
        </p:spPr>
        <p:txBody>
          <a:bodyPr vert="horz" lIns="91440" tIns="45720" rIns="91440" bIns="45720" rtlCol="0" anchor="t">
            <a:noAutofit/>
          </a:bodyPr>
          <a:lstStyle/>
          <a:p>
            <a:pPr marL="0" indent="0">
              <a:lnSpc>
                <a:spcPct val="100000"/>
              </a:lnSpc>
              <a:spcBef>
                <a:spcPts val="300"/>
              </a:spcBef>
              <a:buNone/>
            </a:pPr>
            <a:r>
              <a:rPr lang="en-US" sz="1200" b="1">
                <a:latin typeface="Franklin Gothic Book"/>
                <a:cs typeface="Arial"/>
              </a:rPr>
              <a:t>Revolutionary Integration: </a:t>
            </a:r>
            <a:endParaRPr lang="en-US" sz="1200"/>
          </a:p>
          <a:p>
            <a:pPr>
              <a:lnSpc>
                <a:spcPct val="100000"/>
              </a:lnSpc>
              <a:spcBef>
                <a:spcPts val="300"/>
              </a:spcBef>
            </a:pPr>
            <a:r>
              <a:rPr lang="en-US" sz="1200">
                <a:latin typeface="Franklin Gothic Book"/>
                <a:cs typeface="Arial"/>
              </a:rPr>
              <a:t>Linking </a:t>
            </a:r>
            <a:r>
              <a:rPr lang="en-US" sz="1200" err="1">
                <a:latin typeface="Franklin Gothic Book"/>
                <a:cs typeface="Arial"/>
              </a:rPr>
              <a:t>AlarmBiller</a:t>
            </a:r>
            <a:r>
              <a:rPr lang="en-US" sz="1200">
                <a:latin typeface="Franklin Gothic Book"/>
                <a:cs typeface="Arial"/>
              </a:rPr>
              <a:t> to Stages creates a single point of data entry, reducing data entry while </a:t>
            </a:r>
            <a:br>
              <a:rPr lang="en-US" sz="1200">
                <a:latin typeface="Franklin Gothic Book"/>
                <a:cs typeface="Arial"/>
              </a:rPr>
            </a:br>
            <a:r>
              <a:rPr lang="en-US" sz="1200">
                <a:latin typeface="Franklin Gothic Book"/>
                <a:cs typeface="Arial"/>
              </a:rPr>
              <a:t>improving accuracy.</a:t>
            </a:r>
            <a:br>
              <a:rPr lang="en-US" sz="1200">
                <a:latin typeface="Franklin Gothic Book"/>
                <a:cs typeface="Arial"/>
              </a:rPr>
            </a:br>
            <a:endParaRPr lang="en-US" sz="1200"/>
          </a:p>
          <a:p>
            <a:pPr marL="0" indent="0">
              <a:lnSpc>
                <a:spcPct val="100000"/>
              </a:lnSpc>
              <a:spcBef>
                <a:spcPts val="300"/>
              </a:spcBef>
              <a:buNone/>
            </a:pPr>
            <a:r>
              <a:rPr lang="en-US" sz="1200" b="1">
                <a:latin typeface="Franklin Gothic Book"/>
                <a:cs typeface="Arial"/>
              </a:rPr>
              <a:t>Optimal Visibility:</a:t>
            </a:r>
            <a:endParaRPr lang="en-US" sz="1200">
              <a:latin typeface="Franklin Gothic Book"/>
              <a:cs typeface="Arial"/>
            </a:endParaRPr>
          </a:p>
          <a:p>
            <a:pPr>
              <a:lnSpc>
                <a:spcPct val="100000"/>
              </a:lnSpc>
              <a:spcBef>
                <a:spcPts val="300"/>
              </a:spcBef>
            </a:pPr>
            <a:r>
              <a:rPr lang="en-US" sz="1200">
                <a:latin typeface="Franklin Gothic Book"/>
                <a:cs typeface="Arial"/>
              </a:rPr>
              <a:t>The customer’s information populates on both </a:t>
            </a:r>
            <a:r>
              <a:rPr lang="en-US" sz="1200" err="1">
                <a:latin typeface="Franklin Gothic Book"/>
                <a:cs typeface="Arial"/>
              </a:rPr>
              <a:t>AlarmBiller</a:t>
            </a:r>
            <a:r>
              <a:rPr lang="en-US" sz="1200">
                <a:latin typeface="Franklin Gothic Book"/>
                <a:cs typeface="Arial"/>
              </a:rPr>
              <a:t> and Stages platforms. </a:t>
            </a:r>
          </a:p>
          <a:p>
            <a:pPr>
              <a:lnSpc>
                <a:spcPct val="100000"/>
              </a:lnSpc>
              <a:spcBef>
                <a:spcPts val="300"/>
              </a:spcBef>
            </a:pPr>
            <a:r>
              <a:rPr lang="en-US" sz="1200">
                <a:latin typeface="Franklin Gothic Book"/>
                <a:cs typeface="Arial"/>
              </a:rPr>
              <a:t>Handle customer service from a single pane of glass –no more putting customers on hold while searching for information across several platforms!</a:t>
            </a:r>
            <a:br>
              <a:rPr lang="en-US" sz="1200">
                <a:latin typeface="Franklin Gothic Book"/>
                <a:cs typeface="Arial"/>
              </a:rPr>
            </a:br>
            <a:endParaRPr lang="en-US" sz="1200">
              <a:latin typeface="Franklin Gothic Book"/>
              <a:cs typeface="Arial"/>
            </a:endParaRPr>
          </a:p>
          <a:p>
            <a:pPr marL="0" indent="0">
              <a:lnSpc>
                <a:spcPct val="100000"/>
              </a:lnSpc>
              <a:spcBef>
                <a:spcPts val="300"/>
              </a:spcBef>
              <a:buNone/>
            </a:pPr>
            <a:r>
              <a:rPr lang="en-US" sz="1200" b="1">
                <a:latin typeface="Franklin Gothic Book"/>
                <a:cs typeface="Arial"/>
              </a:rPr>
              <a:t>Economical Attractiveness:</a:t>
            </a:r>
            <a:endParaRPr lang="en-US" sz="1200">
              <a:latin typeface="Franklin Gothic Book"/>
              <a:cs typeface="Arial"/>
            </a:endParaRPr>
          </a:p>
          <a:p>
            <a:pPr>
              <a:lnSpc>
                <a:spcPct val="100000"/>
              </a:lnSpc>
              <a:spcBef>
                <a:spcPts val="300"/>
              </a:spcBef>
            </a:pPr>
            <a:r>
              <a:rPr lang="en-US" sz="1200">
                <a:latin typeface="Franklin Gothic Book"/>
                <a:cs typeface="Arial"/>
              </a:rPr>
              <a:t>Changing accounting platforms can be burdensome, but customers will gladly do it if the benefits are significant enough. </a:t>
            </a:r>
          </a:p>
          <a:p>
            <a:pPr>
              <a:lnSpc>
                <a:spcPct val="100000"/>
              </a:lnSpc>
              <a:spcBef>
                <a:spcPts val="300"/>
              </a:spcBef>
            </a:pPr>
            <a:r>
              <a:rPr lang="en-US" sz="1200" err="1">
                <a:latin typeface="Franklin Gothic Book"/>
                <a:cs typeface="Arial"/>
              </a:rPr>
              <a:t>AlarmBiller</a:t>
            </a:r>
            <a:r>
              <a:rPr lang="en-US" sz="1200">
                <a:latin typeface="Franklin Gothic Book"/>
                <a:cs typeface="Arial"/>
              </a:rPr>
              <a:t> makes accounting straightforward. </a:t>
            </a:r>
          </a:p>
          <a:p>
            <a:pPr>
              <a:lnSpc>
                <a:spcPct val="100000"/>
              </a:lnSpc>
              <a:spcBef>
                <a:spcPts val="300"/>
              </a:spcBef>
            </a:pPr>
            <a:r>
              <a:rPr lang="en-US" sz="1200">
                <a:latin typeface="Franklin Gothic Book"/>
                <a:cs typeface="Arial"/>
              </a:rPr>
              <a:t>Dealers already using </a:t>
            </a:r>
            <a:r>
              <a:rPr lang="en-US" sz="1200" err="1">
                <a:latin typeface="Franklin Gothic Book"/>
                <a:cs typeface="Arial"/>
              </a:rPr>
              <a:t>AlarmBiller</a:t>
            </a:r>
            <a:r>
              <a:rPr lang="en-US" sz="1200">
                <a:latin typeface="Franklin Gothic Book"/>
                <a:cs typeface="Arial"/>
              </a:rPr>
              <a:t> will be more likely to join your central station customer base.</a:t>
            </a:r>
            <a:br>
              <a:rPr lang="en-US" sz="1200">
                <a:latin typeface="Franklin Gothic Book"/>
                <a:cs typeface="Arial"/>
              </a:rPr>
            </a:br>
            <a:endParaRPr lang="en-US" sz="1200">
              <a:latin typeface="Franklin Gothic Book"/>
              <a:cs typeface="Arial"/>
            </a:endParaRPr>
          </a:p>
          <a:p>
            <a:pPr marL="0" indent="0">
              <a:lnSpc>
                <a:spcPct val="100000"/>
              </a:lnSpc>
              <a:spcBef>
                <a:spcPts val="300"/>
              </a:spcBef>
              <a:buNone/>
            </a:pPr>
            <a:r>
              <a:rPr lang="en-US" sz="1200" b="1">
                <a:latin typeface="Franklin Gothic Book"/>
                <a:cs typeface="Arial"/>
              </a:rPr>
              <a:t>Customer Loyalty:</a:t>
            </a:r>
            <a:endParaRPr lang="en-US" sz="1200">
              <a:latin typeface="Franklin Gothic Book"/>
              <a:cs typeface="Arial"/>
            </a:endParaRPr>
          </a:p>
          <a:p>
            <a:pPr>
              <a:lnSpc>
                <a:spcPct val="100000"/>
              </a:lnSpc>
              <a:spcBef>
                <a:spcPts val="300"/>
              </a:spcBef>
            </a:pPr>
            <a:r>
              <a:rPr lang="en-US" sz="1200">
                <a:latin typeface="Franklin Gothic Book"/>
                <a:cs typeface="Arial"/>
              </a:rPr>
              <a:t>Your </a:t>
            </a:r>
            <a:r>
              <a:rPr lang="en-US" sz="1200" err="1">
                <a:latin typeface="Franklin Gothic Book"/>
                <a:cs typeface="Arial"/>
              </a:rPr>
              <a:t>AlarmBiller</a:t>
            </a:r>
            <a:r>
              <a:rPr lang="en-US" sz="1200">
                <a:latin typeface="Franklin Gothic Book"/>
                <a:cs typeface="Arial"/>
              </a:rPr>
              <a:t> customers are far less likely to go elsewhere realizing more customer retention and stable RMR.</a:t>
            </a:r>
            <a:br>
              <a:rPr lang="en-US" sz="1200">
                <a:latin typeface="Franklin Gothic Book"/>
                <a:cs typeface="Arial"/>
              </a:rPr>
            </a:br>
            <a:endParaRPr lang="en-US" sz="1200">
              <a:latin typeface="Franklin Gothic Book"/>
              <a:cs typeface="Arial"/>
            </a:endParaRPr>
          </a:p>
          <a:p>
            <a:pPr marL="0" indent="0">
              <a:lnSpc>
                <a:spcPct val="100000"/>
              </a:lnSpc>
              <a:spcBef>
                <a:spcPts val="300"/>
              </a:spcBef>
              <a:buNone/>
            </a:pPr>
            <a:r>
              <a:rPr lang="en-US" sz="1200" b="1">
                <a:latin typeface="Franklin Gothic Book"/>
                <a:cs typeface="Arial"/>
              </a:rPr>
              <a:t>New Dealer Acquisition: </a:t>
            </a:r>
          </a:p>
          <a:p>
            <a:pPr>
              <a:lnSpc>
                <a:spcPct val="100000"/>
              </a:lnSpc>
              <a:spcBef>
                <a:spcPts val="300"/>
              </a:spcBef>
            </a:pPr>
            <a:r>
              <a:rPr lang="en-US" sz="1200">
                <a:latin typeface="Franklin Gothic Book"/>
                <a:cs typeface="Arial"/>
              </a:rPr>
              <a:t>Leverage this integration providing a new product offering and providing differentiation from the competition.</a:t>
            </a:r>
            <a:endParaRPr lang="en-US" sz="1200"/>
          </a:p>
          <a:p>
            <a:pPr>
              <a:lnSpc>
                <a:spcPct val="100000"/>
              </a:lnSpc>
              <a:spcBef>
                <a:spcPts val="300"/>
              </a:spcBef>
            </a:pPr>
            <a:endParaRPr lang="en-US" sz="1200">
              <a:latin typeface="Franklin Gothic Book"/>
            </a:endParaRPr>
          </a:p>
        </p:txBody>
      </p:sp>
      <p:pic>
        <p:nvPicPr>
          <p:cNvPr id="4" name="Graphic 4" descr="Thumbs up sign with solid fill">
            <a:extLst>
              <a:ext uri="{FF2B5EF4-FFF2-40B4-BE49-F238E27FC236}">
                <a16:creationId xmlns:a16="http://schemas.microsoft.com/office/drawing/2014/main" id="{8AD8D6E7-DAA6-4BEE-84D4-4BB245E4C9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40180" y="2205255"/>
            <a:ext cx="2444575" cy="2460874"/>
          </a:xfrm>
          <a:prstGeom prst="rect">
            <a:avLst/>
          </a:prstGeom>
        </p:spPr>
      </p:pic>
    </p:spTree>
    <p:extLst>
      <p:ext uri="{BB962C8B-B14F-4D97-AF65-F5344CB8AC3E}">
        <p14:creationId xmlns:p14="http://schemas.microsoft.com/office/powerpoint/2010/main" val="398130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D0B31-FE31-469A-B525-82D65E941C08}"/>
              </a:ext>
            </a:extLst>
          </p:cNvPr>
          <p:cNvSpPr>
            <a:spLocks noGrp="1"/>
          </p:cNvSpPr>
          <p:nvPr>
            <p:ph type="title"/>
          </p:nvPr>
        </p:nvSpPr>
        <p:spPr/>
        <p:txBody>
          <a:bodyPr/>
          <a:lstStyle/>
          <a:p>
            <a:r>
              <a:rPr lang="en-US">
                <a:latin typeface="Franklin Gothic Heavy"/>
                <a:cs typeface="Arial"/>
              </a:rPr>
              <a:t>PROGRAM DETAILS</a:t>
            </a:r>
          </a:p>
        </p:txBody>
      </p:sp>
      <p:pic>
        <p:nvPicPr>
          <p:cNvPr id="2" name="Graphic 2" descr="Clipboard Checked with solid fill">
            <a:extLst>
              <a:ext uri="{FF2B5EF4-FFF2-40B4-BE49-F238E27FC236}">
                <a16:creationId xmlns:a16="http://schemas.microsoft.com/office/drawing/2014/main" id="{50200D51-3249-4942-B864-14A2CA08D1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2039" y="640246"/>
            <a:ext cx="2612334" cy="2608193"/>
          </a:xfrm>
          <a:prstGeom prst="rect">
            <a:avLst/>
          </a:prstGeom>
        </p:spPr>
      </p:pic>
    </p:spTree>
    <p:extLst>
      <p:ext uri="{BB962C8B-B14F-4D97-AF65-F5344CB8AC3E}">
        <p14:creationId xmlns:p14="http://schemas.microsoft.com/office/powerpoint/2010/main" val="24670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BAE24-4E9B-414A-B477-C0693140A56F}"/>
              </a:ext>
            </a:extLst>
          </p:cNvPr>
          <p:cNvSpPr>
            <a:spLocks noGrp="1"/>
          </p:cNvSpPr>
          <p:nvPr>
            <p:ph type="title"/>
          </p:nvPr>
        </p:nvSpPr>
        <p:spPr>
          <a:xfrm>
            <a:off x="714631" y="1413502"/>
            <a:ext cx="10515600" cy="849088"/>
          </a:xfrm>
        </p:spPr>
        <p:txBody>
          <a:bodyPr/>
          <a:lstStyle/>
          <a:p>
            <a:r>
              <a:rPr lang="en-US">
                <a:latin typeface="Franklin Gothic Heavy"/>
              </a:rPr>
              <a:t>Program Overview</a:t>
            </a:r>
          </a:p>
        </p:txBody>
      </p:sp>
      <p:sp>
        <p:nvSpPr>
          <p:cNvPr id="5" name="Rectangle 4">
            <a:extLst>
              <a:ext uri="{FF2B5EF4-FFF2-40B4-BE49-F238E27FC236}">
                <a16:creationId xmlns:a16="http://schemas.microsoft.com/office/drawing/2014/main" id="{7EAD60C9-FD5E-41DD-A890-A4793EC6B037}"/>
              </a:ext>
            </a:extLst>
          </p:cNvPr>
          <p:cNvSpPr/>
          <p:nvPr/>
        </p:nvSpPr>
        <p:spPr>
          <a:xfrm>
            <a:off x="778906" y="2353581"/>
            <a:ext cx="6895419" cy="4278094"/>
          </a:xfrm>
          <a:prstGeom prst="rect">
            <a:avLst/>
          </a:prstGeom>
        </p:spPr>
        <p:txBody>
          <a:bodyPr wrap="square" lIns="91440" tIns="45720" rIns="91440" bIns="45720" anchor="t">
            <a:spAutoFit/>
          </a:bodyPr>
          <a:lstStyle/>
          <a:p>
            <a:pPr marL="0" lvl="1"/>
            <a:r>
              <a:rPr lang="en-US" sz="1600" dirty="0">
                <a:solidFill>
                  <a:srgbClr val="D02130"/>
                </a:solidFill>
                <a:latin typeface="Franklin Gothic Heavy"/>
                <a:cs typeface="Arial"/>
              </a:rPr>
              <a:t>What:</a:t>
            </a:r>
            <a:r>
              <a:rPr lang="en-US" sz="1600" dirty="0">
                <a:solidFill>
                  <a:schemeClr val="bg1">
                    <a:lumMod val="10000"/>
                  </a:schemeClr>
                </a:solidFill>
                <a:latin typeface="Franklin Gothic Heavy"/>
                <a:cs typeface="Arial"/>
              </a:rPr>
              <a:t> </a:t>
            </a:r>
            <a:r>
              <a:rPr lang="en-US" sz="1600" dirty="0">
                <a:solidFill>
                  <a:schemeClr val="bg1">
                    <a:lumMod val="10000"/>
                  </a:schemeClr>
                </a:solidFill>
                <a:latin typeface="Franklin Gothic Book"/>
                <a:cs typeface="Arial"/>
              </a:rPr>
              <a:t>Activate net new sales and improve customer retention for </a:t>
            </a:r>
            <a:br>
              <a:rPr lang="en-US" sz="1600" dirty="0">
                <a:latin typeface="Franklin Gothic Book"/>
                <a:cs typeface="Arial"/>
              </a:rPr>
            </a:br>
            <a:r>
              <a:rPr lang="en-US" sz="1600" dirty="0">
                <a:solidFill>
                  <a:schemeClr val="bg1">
                    <a:lumMod val="10000"/>
                  </a:schemeClr>
                </a:solidFill>
                <a:latin typeface="Franklin Gothic Book"/>
                <a:cs typeface="Arial"/>
              </a:rPr>
              <a:t>            central stations and Bold Group</a:t>
            </a:r>
          </a:p>
          <a:p>
            <a:pPr marL="0" lvl="1"/>
            <a:endParaRPr lang="en-US" sz="1600">
              <a:solidFill>
                <a:schemeClr val="bg1">
                  <a:lumMod val="10000"/>
                </a:schemeClr>
              </a:solidFill>
              <a:latin typeface="Franklin Gothic Book"/>
              <a:cs typeface="Arial" panose="020B0604020202020204" pitchFamily="34" charset="0"/>
            </a:endParaRPr>
          </a:p>
          <a:p>
            <a:pPr marL="0" lvl="1"/>
            <a:r>
              <a:rPr lang="en-US" sz="1600">
                <a:solidFill>
                  <a:srgbClr val="D02130"/>
                </a:solidFill>
                <a:latin typeface="Franklin Gothic Heavy"/>
                <a:cs typeface="Arial"/>
              </a:rPr>
              <a:t>How:</a:t>
            </a:r>
            <a:r>
              <a:rPr lang="en-US" sz="1600" dirty="0">
                <a:solidFill>
                  <a:schemeClr val="bg1">
                    <a:lumMod val="10000"/>
                  </a:schemeClr>
                </a:solidFill>
                <a:latin typeface="Franklin Gothic Heavy"/>
                <a:cs typeface="Arial"/>
              </a:rPr>
              <a:t> </a:t>
            </a:r>
            <a:r>
              <a:rPr lang="en-US" sz="1600">
                <a:solidFill>
                  <a:schemeClr val="bg1">
                    <a:lumMod val="10000"/>
                  </a:schemeClr>
                </a:solidFill>
                <a:latin typeface="Franklin Gothic Book"/>
                <a:cs typeface="Arial"/>
              </a:rPr>
              <a:t>Providing a sales and marketing tooklit, and support to help promote                Athrough leveraging the integration with Stages</a:t>
            </a:r>
          </a:p>
          <a:p>
            <a:pPr marL="0" lvl="1"/>
            <a:endParaRPr lang="en-US" sz="1600">
              <a:solidFill>
                <a:schemeClr val="bg1">
                  <a:lumMod val="10000"/>
                </a:schemeClr>
              </a:solidFill>
              <a:latin typeface="Franklin Gothic Book"/>
              <a:cs typeface="Arial" panose="020B0604020202020204" pitchFamily="34" charset="0"/>
            </a:endParaRPr>
          </a:p>
          <a:p>
            <a:pPr marL="0" lvl="1"/>
            <a:r>
              <a:rPr lang="en-US" sz="1600" dirty="0">
                <a:solidFill>
                  <a:srgbClr val="D02130"/>
                </a:solidFill>
                <a:latin typeface="Franklin Gothic Heavy"/>
                <a:cs typeface="Arial"/>
              </a:rPr>
              <a:t>Who: </a:t>
            </a:r>
            <a:r>
              <a:rPr lang="en-US" sz="1600" dirty="0">
                <a:solidFill>
                  <a:schemeClr val="bg1">
                    <a:lumMod val="10000"/>
                  </a:schemeClr>
                </a:solidFill>
                <a:latin typeface="Franklin Gothic Book"/>
                <a:cs typeface="Arial"/>
              </a:rPr>
              <a:t>Existing customers of central station who may or may not have                           </a:t>
            </a:r>
            <a:r>
              <a:rPr lang="en-US" sz="1600" dirty="0" err="1">
                <a:solidFill>
                  <a:schemeClr val="bg1">
                    <a:lumMod val="10000"/>
                  </a:schemeClr>
                </a:solidFill>
                <a:latin typeface="Franklin Gothic Book"/>
                <a:cs typeface="Arial"/>
              </a:rPr>
              <a:t>AlarmBiller</a:t>
            </a:r>
            <a:r>
              <a:rPr lang="en-US" sz="1600" dirty="0">
                <a:solidFill>
                  <a:schemeClr val="bg1">
                    <a:lumMod val="10000"/>
                  </a:schemeClr>
                </a:solidFill>
                <a:latin typeface="Franklin Gothic Book"/>
                <a:cs typeface="Arial"/>
              </a:rPr>
              <a:t> &amp; Net new dealer opportunities for central stations</a:t>
            </a:r>
          </a:p>
          <a:p>
            <a:pPr marL="0" lvl="1"/>
            <a:endParaRPr lang="en-US" sz="1600">
              <a:solidFill>
                <a:schemeClr val="bg1">
                  <a:lumMod val="10000"/>
                </a:schemeClr>
              </a:solidFill>
              <a:latin typeface="Franklin Gothic Book"/>
              <a:cs typeface="Arial" panose="020B0604020202020204" pitchFamily="34" charset="0"/>
            </a:endParaRPr>
          </a:p>
          <a:p>
            <a:pPr marL="0" lvl="1"/>
            <a:r>
              <a:rPr lang="en-US" sz="1600" dirty="0">
                <a:solidFill>
                  <a:srgbClr val="D02130"/>
                </a:solidFill>
                <a:latin typeface="Franklin Gothic Heavy"/>
                <a:cs typeface="Arial"/>
              </a:rPr>
              <a:t>Where:</a:t>
            </a:r>
            <a:r>
              <a:rPr lang="en-US" sz="1600" dirty="0">
                <a:solidFill>
                  <a:schemeClr val="bg1">
                    <a:lumMod val="10000"/>
                  </a:schemeClr>
                </a:solidFill>
                <a:latin typeface="Franklin Gothic Heavy"/>
                <a:cs typeface="Arial"/>
              </a:rPr>
              <a:t> </a:t>
            </a:r>
            <a:r>
              <a:rPr lang="en-US" sz="1600" dirty="0">
                <a:solidFill>
                  <a:schemeClr val="bg1">
                    <a:lumMod val="10000"/>
                  </a:schemeClr>
                </a:solidFill>
                <a:latin typeface="Franklin Gothic Book"/>
                <a:cs typeface="Arial"/>
              </a:rPr>
              <a:t>North America</a:t>
            </a:r>
            <a:endParaRPr lang="en-US" sz="1600" dirty="0">
              <a:solidFill>
                <a:schemeClr val="bg1">
                  <a:lumMod val="10000"/>
                </a:schemeClr>
              </a:solidFill>
              <a:latin typeface="Franklin Gothic Book"/>
              <a:ea typeface="MS PGothic" pitchFamily="34" charset="-128"/>
              <a:cs typeface="Arial"/>
            </a:endParaRPr>
          </a:p>
          <a:p>
            <a:endParaRPr lang="en-US" sz="1600">
              <a:solidFill>
                <a:schemeClr val="bg1">
                  <a:lumMod val="10000"/>
                </a:schemeClr>
              </a:solidFill>
              <a:latin typeface="Franklin Gothic Book"/>
              <a:ea typeface="MS PGothic" pitchFamily="34" charset="-128"/>
              <a:cs typeface="Arial" panose="020B0604020202020204" pitchFamily="34" charset="0"/>
            </a:endParaRPr>
          </a:p>
          <a:p>
            <a:r>
              <a:rPr lang="en-US" sz="1600" dirty="0">
                <a:solidFill>
                  <a:srgbClr val="D02130"/>
                </a:solidFill>
                <a:latin typeface="Franklin Gothic Heavy"/>
                <a:cs typeface="Arial"/>
              </a:rPr>
              <a:t>Why:</a:t>
            </a:r>
            <a:r>
              <a:rPr lang="en-US" sz="1600" dirty="0">
                <a:solidFill>
                  <a:schemeClr val="bg1">
                    <a:lumMod val="10000"/>
                  </a:schemeClr>
                </a:solidFill>
                <a:latin typeface="Franklin Gothic Heavy"/>
                <a:cs typeface="Arial"/>
              </a:rPr>
              <a:t> </a:t>
            </a:r>
            <a:r>
              <a:rPr lang="en-US" sz="1600" dirty="0">
                <a:solidFill>
                  <a:schemeClr val="bg1">
                    <a:lumMod val="10000"/>
                  </a:schemeClr>
                </a:solidFill>
                <a:latin typeface="Franklin Gothic Book"/>
                <a:cs typeface="Arial"/>
              </a:rPr>
              <a:t>By leveraging the integration between Bold Group’s alarm monitoring                and financial management solutions provides a unique differentiation;              drives additional value and revenue opportunities for central stations;                and growth opportunity for Bold Group</a:t>
            </a:r>
            <a:endParaRPr lang="en-US" sz="1600" dirty="0">
              <a:solidFill>
                <a:schemeClr val="bg1">
                  <a:lumMod val="10000"/>
                </a:schemeClr>
              </a:solidFill>
              <a:latin typeface="Franklin Gothic Book"/>
              <a:ea typeface="MS PGothic" pitchFamily="34" charset="-128"/>
              <a:cs typeface="Arial"/>
            </a:endParaRPr>
          </a:p>
          <a:p>
            <a:endParaRPr lang="en-US" sz="1600">
              <a:solidFill>
                <a:schemeClr val="bg1">
                  <a:lumMod val="10000"/>
                </a:schemeClr>
              </a:solidFill>
              <a:latin typeface="Franklin Gothic Book"/>
              <a:ea typeface="MS PGothic" pitchFamily="34" charset="-128"/>
              <a:cs typeface="Arial" panose="020B0604020202020204" pitchFamily="34" charset="0"/>
            </a:endParaRPr>
          </a:p>
        </p:txBody>
      </p:sp>
      <p:pic>
        <p:nvPicPr>
          <p:cNvPr id="3" name="Graphic 5" descr="List with solid fill">
            <a:extLst>
              <a:ext uri="{FF2B5EF4-FFF2-40B4-BE49-F238E27FC236}">
                <a16:creationId xmlns:a16="http://schemas.microsoft.com/office/drawing/2014/main" id="{B3F85A8C-8BB1-48B3-AA9D-260664F8F5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31741" y="1786014"/>
            <a:ext cx="4459533" cy="4475833"/>
          </a:xfrm>
          <a:prstGeom prst="rect">
            <a:avLst/>
          </a:prstGeom>
        </p:spPr>
      </p:pic>
    </p:spTree>
    <p:extLst>
      <p:ext uri="{BB962C8B-B14F-4D97-AF65-F5344CB8AC3E}">
        <p14:creationId xmlns:p14="http://schemas.microsoft.com/office/powerpoint/2010/main" val="368976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8F71D-ED96-49F0-A0C7-14868EFC165D}"/>
              </a:ext>
            </a:extLst>
          </p:cNvPr>
          <p:cNvSpPr>
            <a:spLocks noGrp="1"/>
          </p:cNvSpPr>
          <p:nvPr>
            <p:ph type="title"/>
          </p:nvPr>
        </p:nvSpPr>
        <p:spPr>
          <a:xfrm>
            <a:off x="735345" y="1408234"/>
            <a:ext cx="10515600" cy="954160"/>
          </a:xfrm>
        </p:spPr>
        <p:txBody>
          <a:bodyPr>
            <a:normAutofit/>
          </a:bodyPr>
          <a:lstStyle/>
          <a:p>
            <a:r>
              <a:rPr lang="en-US">
                <a:latin typeface="Franklin Gothic Heavy"/>
                <a:cs typeface="Arial"/>
              </a:rPr>
              <a:t>Process for how will we support you</a:t>
            </a:r>
          </a:p>
        </p:txBody>
      </p:sp>
      <p:sp>
        <p:nvSpPr>
          <p:cNvPr id="5" name="Content Placeholder 4">
            <a:extLst>
              <a:ext uri="{FF2B5EF4-FFF2-40B4-BE49-F238E27FC236}">
                <a16:creationId xmlns:a16="http://schemas.microsoft.com/office/drawing/2014/main" id="{99D2CF6B-9685-46F1-85EB-1ABD26F89463}"/>
              </a:ext>
            </a:extLst>
          </p:cNvPr>
          <p:cNvSpPr>
            <a:spLocks noGrp="1"/>
          </p:cNvSpPr>
          <p:nvPr>
            <p:ph idx="1"/>
          </p:nvPr>
        </p:nvSpPr>
        <p:spPr>
          <a:xfrm>
            <a:off x="735007" y="2382882"/>
            <a:ext cx="6908528" cy="3939979"/>
          </a:xfrm>
        </p:spPr>
        <p:txBody>
          <a:bodyPr vert="horz" lIns="91440" tIns="45720" rIns="91440" bIns="45720" rtlCol="0" anchor="t">
            <a:noAutofit/>
          </a:bodyPr>
          <a:lstStyle/>
          <a:p>
            <a:pPr marL="457200" indent="-457200" fontAlgn="base">
              <a:buAutoNum type="arabicPeriod"/>
            </a:pPr>
            <a:r>
              <a:rPr lang="en-US" sz="1400">
                <a:latin typeface="Franklin Gothic Book"/>
                <a:cs typeface="Arial"/>
              </a:rPr>
              <a:t>Central Station (CS) starts to tell Dealers about </a:t>
            </a:r>
            <a:r>
              <a:rPr lang="en-US" sz="1400" err="1">
                <a:latin typeface="Franklin Gothic Book"/>
                <a:cs typeface="Arial"/>
              </a:rPr>
              <a:t>AlarmBiller</a:t>
            </a:r>
            <a:r>
              <a:rPr lang="en-US" sz="1400">
                <a:latin typeface="Franklin Gothic Book"/>
                <a:cs typeface="Arial"/>
              </a:rPr>
              <a:t> </a:t>
            </a:r>
          </a:p>
          <a:p>
            <a:pPr marL="457200" indent="-457200" fontAlgn="base">
              <a:buAutoNum type="arabicPeriod"/>
            </a:pPr>
            <a:r>
              <a:rPr lang="en-US" sz="1400">
                <a:latin typeface="Franklin Gothic Book"/>
                <a:cs typeface="Arial"/>
              </a:rPr>
              <a:t>If a dealer is interested, the CS submits through the Landing page</a:t>
            </a:r>
          </a:p>
          <a:p>
            <a:pPr marL="457200" indent="-457200" fontAlgn="base">
              <a:buAutoNum type="arabicPeriod"/>
            </a:pPr>
            <a:r>
              <a:rPr lang="en-US" sz="1400">
                <a:latin typeface="Franklin Gothic Book"/>
                <a:cs typeface="Arial"/>
              </a:rPr>
              <a:t>From the Landing page, Bold Group gets the lead, and a Bold Group representative sets up the meeting with the Dealer to go through ‘First call pitch’ and product overview </a:t>
            </a:r>
          </a:p>
          <a:p>
            <a:pPr marL="457200" indent="-457200" fontAlgn="base">
              <a:buAutoNum type="arabicPeriod"/>
            </a:pPr>
            <a:r>
              <a:rPr lang="en-US" sz="1400">
                <a:latin typeface="Franklin Gothic Book"/>
                <a:cs typeface="Arial"/>
              </a:rPr>
              <a:t>After first call, if Dealers are still interested, Bold Group helps set up a demo </a:t>
            </a:r>
          </a:p>
          <a:p>
            <a:pPr marL="457200" indent="-457200" fontAlgn="base">
              <a:buAutoNum type="arabicPeriod"/>
            </a:pPr>
            <a:r>
              <a:rPr lang="en-US" sz="1400">
                <a:latin typeface="Franklin Gothic Book"/>
                <a:cs typeface="Arial"/>
              </a:rPr>
              <a:t>Bold Group will then set up a scoping/licensing call </a:t>
            </a:r>
          </a:p>
          <a:p>
            <a:pPr marL="457200" indent="-457200" fontAlgn="base">
              <a:buAutoNum type="arabicPeriod"/>
            </a:pPr>
            <a:r>
              <a:rPr lang="en-US" sz="1400">
                <a:latin typeface="Franklin Gothic Book"/>
                <a:cs typeface="Arial"/>
              </a:rPr>
              <a:t>Bold Group will help prepare a proposal for the Dealer </a:t>
            </a:r>
          </a:p>
          <a:p>
            <a:pPr marL="457200" indent="-457200" fontAlgn="base">
              <a:buAutoNum type="arabicPeriod"/>
            </a:pPr>
            <a:r>
              <a:rPr lang="en-US" sz="1400">
                <a:latin typeface="Franklin Gothic Book"/>
                <a:cs typeface="Arial"/>
              </a:rPr>
              <a:t>Dealer purchases </a:t>
            </a:r>
            <a:r>
              <a:rPr lang="en-US" sz="1400" err="1">
                <a:latin typeface="Franklin Gothic Book"/>
                <a:cs typeface="Arial"/>
              </a:rPr>
              <a:t>AlarmBiller</a:t>
            </a:r>
            <a:r>
              <a:rPr lang="en-US" sz="1400">
                <a:latin typeface="Franklin Gothic Book"/>
                <a:cs typeface="Arial"/>
              </a:rPr>
              <a:t> and notifies CS</a:t>
            </a:r>
          </a:p>
          <a:p>
            <a:pPr marL="457200" indent="-457200" fontAlgn="base">
              <a:buAutoNum type="arabicPeriod"/>
            </a:pPr>
            <a:r>
              <a:rPr lang="en-US" sz="1400">
                <a:latin typeface="Franklin Gothic Book"/>
                <a:cs typeface="Arial"/>
              </a:rPr>
              <a:t>Dealer is contacted by Bold Group Implementation PM to start post sales implementation process </a:t>
            </a:r>
          </a:p>
          <a:p>
            <a:pPr marL="457200" indent="-457200" fontAlgn="base">
              <a:buAutoNum type="arabicPeriod"/>
            </a:pPr>
            <a:r>
              <a:rPr lang="en-US" sz="1400">
                <a:latin typeface="Franklin Gothic Book"/>
                <a:cs typeface="Arial"/>
              </a:rPr>
              <a:t>Implementation and integration is completed</a:t>
            </a:r>
          </a:p>
          <a:p>
            <a:pPr marL="457200" indent="-457200" fontAlgn="base">
              <a:buAutoNum type="arabicPeriod"/>
            </a:pPr>
            <a:r>
              <a:rPr lang="en-US" sz="1400">
                <a:latin typeface="Franklin Gothic Book"/>
                <a:cs typeface="Arial"/>
              </a:rPr>
              <a:t>Go-Live </a:t>
            </a:r>
          </a:p>
        </p:txBody>
      </p:sp>
      <p:pic>
        <p:nvPicPr>
          <p:cNvPr id="2" name="Graphic 2" descr="Open hand with solid fill">
            <a:extLst>
              <a:ext uri="{FF2B5EF4-FFF2-40B4-BE49-F238E27FC236}">
                <a16:creationId xmlns:a16="http://schemas.microsoft.com/office/drawing/2014/main" id="{823C1A8B-39C1-48C9-B7E4-022EECFE9C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4715" y="3053299"/>
            <a:ext cx="3889052" cy="3901276"/>
          </a:xfrm>
          <a:prstGeom prst="rect">
            <a:avLst/>
          </a:prstGeom>
        </p:spPr>
      </p:pic>
      <p:pic>
        <p:nvPicPr>
          <p:cNvPr id="3" name="Graphic 5" descr="User with solid fill">
            <a:extLst>
              <a:ext uri="{FF2B5EF4-FFF2-40B4-BE49-F238E27FC236}">
                <a16:creationId xmlns:a16="http://schemas.microsoft.com/office/drawing/2014/main" id="{50C3DF94-2E1A-4F9F-8A4E-8B6E4C3CD2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11912" y="2311672"/>
            <a:ext cx="2418025" cy="2426175"/>
          </a:xfrm>
          <a:prstGeom prst="rect">
            <a:avLst/>
          </a:prstGeom>
        </p:spPr>
      </p:pic>
    </p:spTree>
    <p:extLst>
      <p:ext uri="{BB962C8B-B14F-4D97-AF65-F5344CB8AC3E}">
        <p14:creationId xmlns:p14="http://schemas.microsoft.com/office/powerpoint/2010/main" val="2492706965"/>
      </p:ext>
    </p:extLst>
  </p:cSld>
  <p:clrMapOvr>
    <a:masterClrMapping/>
  </p:clrMapOvr>
</p:sld>
</file>

<file path=ppt/theme/theme1.xml><?xml version="1.0" encoding="utf-8"?>
<a:theme xmlns:a="http://schemas.openxmlformats.org/drawingml/2006/main" name="Office Theme">
  <a:themeElements>
    <a:clrScheme name="BoldU">
      <a:dk1>
        <a:srgbClr val="867870"/>
      </a:dk1>
      <a:lt1>
        <a:srgbClr val="EAE6E1"/>
      </a:lt1>
      <a:dk2>
        <a:srgbClr val="867870"/>
      </a:dk2>
      <a:lt2>
        <a:srgbClr val="EAE6E1"/>
      </a:lt2>
      <a:accent1>
        <a:srgbClr val="802628"/>
      </a:accent1>
      <a:accent2>
        <a:srgbClr val="AC1F2D"/>
      </a:accent2>
      <a:accent3>
        <a:srgbClr val="D0202F"/>
      </a:accent3>
      <a:accent4>
        <a:srgbClr val="802628"/>
      </a:accent4>
      <a:accent5>
        <a:srgbClr val="AC1F2D"/>
      </a:accent5>
      <a:accent6>
        <a:srgbClr val="D0202F"/>
      </a:accent6>
      <a:hlink>
        <a:srgbClr val="63CFE3"/>
      </a:hlink>
      <a:folHlink>
        <a:srgbClr val="63CFE3"/>
      </a:folHlink>
    </a:clrScheme>
    <a:fontScheme name="Bold Technologie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ld2020.potx" id="{A2548BD1-F4C0-42BD-A62D-1FFD51EE8B87}" vid="{B229F016-335C-492E-ADA7-4A24BC3712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88FDB2E423844D91B51A4EE7C467D8" ma:contentTypeVersion="26" ma:contentTypeDescription="Create a new document." ma:contentTypeScope="" ma:versionID="fbde3c444f0cb21ab8b2299b42250f66">
  <xsd:schema xmlns:xsd="http://www.w3.org/2001/XMLSchema" xmlns:xs="http://www.w3.org/2001/XMLSchema" xmlns:p="http://schemas.microsoft.com/office/2006/metadata/properties" xmlns:ns2="06833ec7-bc81-4bdc-822a-9db94dab13b1" xmlns:ns3="628d6d76-8410-4f89-b8f5-1ec9c11a97db" targetNamespace="http://schemas.microsoft.com/office/2006/metadata/properties" ma:root="true" ma:fieldsID="ba72bd5118a818abec928c66b553b576" ns2:_="" ns3:_="">
    <xsd:import namespace="06833ec7-bc81-4bdc-822a-9db94dab13b1"/>
    <xsd:import namespace="628d6d76-8410-4f89-b8f5-1ec9c11a97d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833ec7-bc81-4bdc-822a-9db94dab13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LengthInSeconds" ma:index="11" nillable="true" ma:displayName="MediaLengthInSeconds" ma:description=""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8d6d76-8410-4f89-b8f5-1ec9c11a97db"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6B6C26-863D-426C-B810-71C699856779}"/>
</file>

<file path=customXml/itemProps2.xml><?xml version="1.0" encoding="utf-8"?>
<ds:datastoreItem xmlns:ds="http://schemas.openxmlformats.org/officeDocument/2006/customXml" ds:itemID="{762EAA0A-2D27-4C60-B856-1211F51E3960}"/>
</file>

<file path=customXml/itemProps3.xml><?xml version="1.0" encoding="utf-8"?>
<ds:datastoreItem xmlns:ds="http://schemas.openxmlformats.org/officeDocument/2006/customXml" ds:itemID="{14BE48FB-A61D-4698-852A-62B7AB4173CA}"/>
</file>

<file path=docProps/app.xml><?xml version="1.0" encoding="utf-8"?>
<Properties xmlns="http://schemas.openxmlformats.org/officeDocument/2006/extended-properties" xmlns:vt="http://schemas.openxmlformats.org/officeDocument/2006/docPropsVTypes">
  <Template>Bold2020</Template>
  <TotalTime>0</TotalTime>
  <Words>3329</Words>
  <Application>Microsoft Office PowerPoint</Application>
  <PresentationFormat>Widescreen</PresentationFormat>
  <Paragraphs>342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AlarmBiller Sales &amp; Marketing Tool Kits</vt:lpstr>
      <vt:lpstr>Background</vt:lpstr>
      <vt:lpstr>Partnership  Strategy</vt:lpstr>
      <vt:lpstr>Roles</vt:lpstr>
      <vt:lpstr>Value</vt:lpstr>
      <vt:lpstr>Benefits</vt:lpstr>
      <vt:lpstr>PROGRAM DETAILS</vt:lpstr>
      <vt:lpstr>Program Overview</vt:lpstr>
      <vt:lpstr>Process for how will we support you</vt:lpstr>
      <vt:lpstr>Partner Agreement</vt:lpstr>
      <vt:lpstr>SALES PLAYBOOK</vt:lpstr>
      <vt:lpstr>Questions to ask your dealers to qualify an AlarmBiller opportunity </vt:lpstr>
      <vt:lpstr>PowerPoint Presentation</vt:lpstr>
      <vt:lpstr>AlarmBiller FAQ’s</vt:lpstr>
      <vt:lpstr>PowerPoint Presentation</vt:lpstr>
      <vt:lpstr>Pricing</vt:lpstr>
      <vt:lpstr>Pricing Sheet and Qualifying Questions</vt:lpstr>
      <vt:lpstr>MARKETING TOOLKIT</vt:lpstr>
      <vt:lpstr>Overview</vt:lpstr>
      <vt:lpstr>Campaign Goals &amp; Objectives</vt:lpstr>
      <vt:lpstr>Campaign Strategies</vt:lpstr>
      <vt:lpstr>Communication Objective </vt:lpstr>
      <vt:lpstr>Audience</vt:lpstr>
      <vt:lpstr>MARKETING TACTICS</vt:lpstr>
      <vt:lpstr>Awareness: AlarmBiller Display/Social Ads </vt:lpstr>
      <vt:lpstr>Awareness: AlarmBiller Data Sheet</vt:lpstr>
      <vt:lpstr>Awareness: AlarmBiller Brochure</vt:lpstr>
      <vt:lpstr>Awareness: AB Lead Landing Page</vt:lpstr>
      <vt:lpstr>Awareness: AB Content</vt:lpstr>
      <vt:lpstr>Awareness: Emails</vt:lpstr>
      <vt:lpstr>Education: Integration Display Ads </vt:lpstr>
      <vt:lpstr>Education: Integration Social Ads</vt:lpstr>
      <vt:lpstr>Education: Emails</vt:lpstr>
      <vt:lpstr>Education: Integration Brochure</vt:lpstr>
      <vt:lpstr>CC Lead Submission Landing Page</vt:lpstr>
      <vt:lpstr>Graphic image support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Steven</dc:creator>
  <cp:lastModifiedBy>Julie Steven</cp:lastModifiedBy>
  <cp:revision>23</cp:revision>
  <dcterms:created xsi:type="dcterms:W3CDTF">2020-10-09T18:42:04Z</dcterms:created>
  <dcterms:modified xsi:type="dcterms:W3CDTF">2023-08-01T18:24:16Z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0x010100E188FDB2E423844D91B51A4EE7C467D8</vt:lpwstr>
  </property>
</Properties>
</file>