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60" r:id="rId8"/>
    <p:sldId id="259" r:id="rId9"/>
    <p:sldId id="262" r:id="rId10"/>
    <p:sldId id="261" r:id="rId11"/>
    <p:sldId id="263" r:id="rId12"/>
    <p:sldId id="264" r:id="rId13"/>
    <p:sldId id="265"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2628"/>
    <a:srgbClr val="D0202F"/>
    <a:srgbClr val="DF6670"/>
    <a:srgbClr val="8E8079"/>
    <a:srgbClr val="87755F"/>
    <a:srgbClr val="AC1F2D"/>
    <a:srgbClr val="CC0000"/>
    <a:srgbClr val="C61223"/>
    <a:srgbClr val="999A9A"/>
    <a:srgbClr val="F1F2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16" autoAdjust="0"/>
    <p:restoredTop sz="96374" autoAdjust="0"/>
  </p:normalViewPr>
  <p:slideViewPr>
    <p:cSldViewPr snapToGrid="0">
      <p:cViewPr varScale="1">
        <p:scale>
          <a:sx n="128" d="100"/>
          <a:sy n="128" d="100"/>
        </p:scale>
        <p:origin x="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38496-B7AF-40E7-B136-F94EB10E34AF}"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10ECA-5158-4678-8B43-BDD3858301C4}" type="slidenum">
              <a:rPr lang="en-US" smtClean="0"/>
              <a:t>‹#›</a:t>
            </a:fld>
            <a:endParaRPr lang="en-US"/>
          </a:p>
        </p:txBody>
      </p:sp>
    </p:spTree>
    <p:extLst>
      <p:ext uri="{BB962C8B-B14F-4D97-AF65-F5344CB8AC3E}">
        <p14:creationId xmlns:p14="http://schemas.microsoft.com/office/powerpoint/2010/main" val="40456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0" indent="-857250" eaLnBrk="1" hangingPunct="1">
              <a:spcBef>
                <a:spcPct val="0"/>
              </a:spcBef>
              <a:spcAft>
                <a:spcPts val="0"/>
              </a:spcAft>
              <a:buSzTx/>
            </a:pPr>
            <a:r>
              <a:rPr lang="en-US" sz="1200" b="0" i="0" u="none" strike="noStrike" kern="1200" dirty="0">
                <a:solidFill>
                  <a:schemeClr val="tx1"/>
                </a:solidFill>
                <a:effectLst/>
                <a:latin typeface="+mn-lt"/>
                <a:ea typeface="+mn-ea"/>
                <a:cs typeface="+mn-cs"/>
              </a:rPr>
              <a:t>Welcome everybody!   Introduce yourself. Take a minute to have everyone introduce themselves and their role with the company.</a:t>
            </a:r>
          </a:p>
          <a:p>
            <a:pPr marL="857250" indent="-857250" eaLnBrk="1" hangingPunct="1">
              <a:spcBef>
                <a:spcPct val="0"/>
              </a:spcBef>
              <a:spcAft>
                <a:spcPts val="0"/>
              </a:spcAft>
              <a:buSzTx/>
            </a:pPr>
            <a:endParaRPr lang="en-US" altLang="en-US" sz="1200" b="0" i="0" u="none" strike="noStrike" kern="1200" dirty="0">
              <a:solidFill>
                <a:schemeClr val="tx1"/>
              </a:solidFill>
              <a:effectLst/>
              <a:latin typeface="+mn-lt"/>
              <a:ea typeface="+mn-ea"/>
              <a:cs typeface="+mn-cs"/>
            </a:endParaRPr>
          </a:p>
          <a:p>
            <a:pPr marL="857250" indent="-857250" eaLnBrk="1" hangingPunct="1">
              <a:spcBef>
                <a:spcPct val="0"/>
              </a:spcBef>
              <a:spcAft>
                <a:spcPts val="0"/>
              </a:spcAft>
              <a:buSzTx/>
            </a:pPr>
            <a:r>
              <a:rPr lang="en-US" altLang="en-US" sz="1200" b="0" i="0" u="none" strike="noStrike" kern="1200" dirty="0">
                <a:solidFill>
                  <a:schemeClr val="tx1"/>
                </a:solidFill>
                <a:effectLst/>
                <a:latin typeface="+mn-lt"/>
                <a:ea typeface="+mn-ea"/>
                <a:cs typeface="+mn-cs"/>
              </a:rPr>
              <a:t>Was everyone able to login to the </a:t>
            </a:r>
            <a:r>
              <a:rPr lang="en-US" altLang="en-US" sz="1200" b="0" i="0" u="none" strike="noStrike" kern="1200" dirty="0" err="1">
                <a:solidFill>
                  <a:schemeClr val="tx1"/>
                </a:solidFill>
                <a:effectLst/>
                <a:latin typeface="+mn-lt"/>
                <a:ea typeface="+mn-ea"/>
                <a:cs typeface="+mn-cs"/>
              </a:rPr>
              <a:t>goto</a:t>
            </a:r>
            <a:r>
              <a:rPr lang="en-US" altLang="en-US" sz="1200" b="0" i="0" u="none" strike="noStrike" kern="1200" dirty="0">
                <a:solidFill>
                  <a:schemeClr val="tx1"/>
                </a:solidFill>
                <a:effectLst/>
                <a:latin typeface="+mn-lt"/>
                <a:ea typeface="+mn-ea"/>
                <a:cs typeface="+mn-cs"/>
              </a:rPr>
              <a:t> meeting ok?</a:t>
            </a:r>
          </a:p>
          <a:p>
            <a:pPr marL="857250" indent="-857250" eaLnBrk="1" hangingPunct="1">
              <a:spcBef>
                <a:spcPct val="0"/>
              </a:spcBef>
              <a:spcAft>
                <a:spcPts val="0"/>
              </a:spcAft>
              <a:buSzTx/>
            </a:pPr>
            <a:endParaRPr lang="en-US" altLang="en-US" sz="1200" b="0" i="0" u="none" strike="noStrike" kern="1200" dirty="0">
              <a:solidFill>
                <a:schemeClr val="tx1"/>
              </a:solidFill>
              <a:effectLst/>
              <a:latin typeface="+mn-lt"/>
              <a:ea typeface="+mn-ea"/>
              <a:cs typeface="+mn-cs"/>
            </a:endParaRPr>
          </a:p>
          <a:p>
            <a:pPr marL="857250" indent="-857250" eaLnBrk="1" hangingPunct="1">
              <a:spcBef>
                <a:spcPct val="0"/>
              </a:spcBef>
              <a:spcAft>
                <a:spcPts val="0"/>
              </a:spcAft>
              <a:buSzTx/>
            </a:pPr>
            <a:r>
              <a:rPr lang="en-US" sz="1200" b="0" i="0" u="none" strike="noStrike" kern="1200" dirty="0">
                <a:solidFill>
                  <a:schemeClr val="tx1"/>
                </a:solidFill>
                <a:effectLst/>
                <a:latin typeface="+mn-lt"/>
                <a:ea typeface="+mn-ea"/>
                <a:cs typeface="+mn-cs"/>
              </a:rPr>
              <a:t>Thank everyone for joining the call and as we get started I would like to set todays agenda for the call:</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Quick slide deck explaining AlarmBiller</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Live Interactive Demo</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and we will Q and A , but by the end of this meeting I would to know if our solution would be a good fit for your company and discuss how to implement our solution for your organization.</a:t>
            </a:r>
            <a:br>
              <a:rPr lang="en-US" sz="1200" b="0" i="0" u="none" strike="noStrike" kern="1200" dirty="0">
                <a:solidFill>
                  <a:schemeClr val="tx1"/>
                </a:solidFill>
                <a:effectLst/>
                <a:latin typeface="+mn-lt"/>
                <a:ea typeface="+mn-ea"/>
                <a:cs typeface="+mn-cs"/>
              </a:rPr>
            </a:br>
            <a:endParaRPr lang="en-US" altLang="en-US" sz="1200" b="0" i="0" u="none" strike="noStrike" kern="1200" dirty="0">
              <a:solidFill>
                <a:schemeClr val="tx1"/>
              </a:solidFill>
              <a:effectLst/>
              <a:latin typeface="+mn-lt"/>
              <a:ea typeface="+mn-ea"/>
              <a:cs typeface="+mn-cs"/>
            </a:endParaRPr>
          </a:p>
          <a:p>
            <a:pPr marL="857250" indent="-857250" eaLnBrk="1" hangingPunct="1">
              <a:spcBef>
                <a:spcPct val="0"/>
              </a:spcBef>
              <a:spcAft>
                <a:spcPts val="0"/>
              </a:spcAft>
              <a:buSzTx/>
            </a:pPr>
            <a:r>
              <a:rPr lang="en-US" sz="1200" b="0" i="0" u="none" strike="noStrike" kern="1200" dirty="0">
                <a:solidFill>
                  <a:schemeClr val="tx1"/>
                </a:solidFill>
                <a:effectLst/>
                <a:latin typeface="+mn-lt"/>
                <a:ea typeface="+mn-ea"/>
                <a:cs typeface="+mn-cs"/>
              </a:rPr>
              <a:t>Before I get started, we are going to take a quick poll Are you using, or are you familiar, with AlarmBiller?</a:t>
            </a:r>
            <a:endParaRPr lang="en-US" altLang="en-US" sz="1200" b="1" dirty="0">
              <a:solidFill>
                <a:schemeClr val="tx2">
                  <a:lumMod val="75000"/>
                  <a:lumOff val="25000"/>
                </a:schemeClr>
              </a:solidFill>
            </a:endParaRPr>
          </a:p>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1</a:t>
            </a:fld>
            <a:endParaRPr lang="en-US"/>
          </a:p>
        </p:txBody>
      </p:sp>
    </p:spTree>
    <p:extLst>
      <p:ext uri="{BB962C8B-B14F-4D97-AF65-F5344CB8AC3E}">
        <p14:creationId xmlns:p14="http://schemas.microsoft.com/office/powerpoint/2010/main" val="1113441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Sales Automation tool allows your team to  track sales actions from </a:t>
            </a:r>
            <a:r>
              <a:rPr lang="en-US" dirty="0"/>
              <a:t>managing and tracking leads, qualifying, creating estimates, generating proposals, and collecting e-signatures.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10</a:t>
            </a:fld>
            <a:endParaRPr lang="en-US"/>
          </a:p>
        </p:txBody>
      </p:sp>
    </p:spTree>
    <p:extLst>
      <p:ext uri="{BB962C8B-B14F-4D97-AF65-F5344CB8AC3E}">
        <p14:creationId xmlns:p14="http://schemas.microsoft.com/office/powerpoint/2010/main" val="676327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By implementing a system like AlarmBiller it will help streamline your operations and eliminate time chasing down documents.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Automate your Recurring Monthly Revenue and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Lower your operating capital and operating expenses making us the leading cloud based security solution in the industry.</a:t>
            </a: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11</a:t>
            </a:fld>
            <a:endParaRPr lang="en-US"/>
          </a:p>
        </p:txBody>
      </p:sp>
    </p:spTree>
    <p:extLst>
      <p:ext uri="{BB962C8B-B14F-4D97-AF65-F5344CB8AC3E}">
        <p14:creationId xmlns:p14="http://schemas.microsoft.com/office/powerpoint/2010/main" val="320875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schemeClr>
                </a:solidFill>
              </a:rPr>
              <a:t>The Bold Group is a pioneer and  a leader in the alarm industry, providing solutions for over four decades.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schemeClr>
                </a:solidFill>
              </a:rPr>
              <a:t>We understand the unique needs and challenges security companies face. Our industry changes constantly, and we strive to provide innovative products to keep your business at the forefront of those advances.</a:t>
            </a:r>
          </a:p>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2</a:t>
            </a:fld>
            <a:endParaRPr lang="en-US"/>
          </a:p>
        </p:txBody>
      </p:sp>
    </p:spTree>
    <p:extLst>
      <p:ext uri="{BB962C8B-B14F-4D97-AF65-F5344CB8AC3E}">
        <p14:creationId xmlns:p14="http://schemas.microsoft.com/office/powerpoint/2010/main" val="1421646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brief history of our heritage and where were headed.</a:t>
            </a:r>
          </a:p>
          <a:p>
            <a:endParaRPr lang="en-US" dirty="0"/>
          </a:p>
          <a:p>
            <a:r>
              <a:rPr lang="en-US" dirty="0"/>
              <a:t>Perennial Software was founded in 1996 and who is  the makers of Sedona Office and AlarmBiller </a:t>
            </a:r>
          </a:p>
          <a:p>
            <a:endParaRPr lang="en-US" dirty="0"/>
          </a:p>
          <a:p>
            <a:r>
              <a:rPr lang="en-US" sz="1200" b="0" i="0" u="none" strike="noStrike" kern="1200" dirty="0">
                <a:solidFill>
                  <a:schemeClr val="tx1"/>
                </a:solidFill>
                <a:effectLst/>
                <a:latin typeface="+mn-lt"/>
                <a:ea typeface="+mn-ea"/>
                <a:cs typeface="+mn-cs"/>
              </a:rPr>
              <a:t>Sedona Office has actually been on the market for over 20 years and holds over 60% of the top 100 companies in the industry.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AlarmBiller has been around since 2014 and is a100% web based application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meaning as long as you have internet access anyone is able to use it from any device.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Back in February of 2018 we were acquired by </a:t>
            </a:r>
            <a:r>
              <a:rPr lang="en-US" sz="1200" b="0" i="0" u="none" strike="noStrike" kern="1200" dirty="0" err="1">
                <a:solidFill>
                  <a:schemeClr val="tx1"/>
                </a:solidFill>
                <a:effectLst/>
                <a:latin typeface="+mn-lt"/>
                <a:ea typeface="+mn-ea"/>
                <a:cs typeface="+mn-cs"/>
              </a:rPr>
              <a:t>Evercommerce</a:t>
            </a:r>
            <a:r>
              <a:rPr lang="en-US" sz="1200" b="0" i="0" u="none" strike="noStrike" kern="1200" dirty="0">
                <a:solidFill>
                  <a:schemeClr val="tx1"/>
                </a:solidFill>
                <a:effectLst/>
                <a:latin typeface="+mn-lt"/>
                <a:ea typeface="+mn-ea"/>
                <a:cs typeface="+mn-cs"/>
              </a:rPr>
              <a:t> who is the leading service commerce platform with over 29 companies under their umbrella.</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They also acquire Bold Technologies and began to merge Perennial and Bold Together in July of 2018.</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began to rebrand and now we are the Bold Group.</a:t>
            </a:r>
            <a:endParaRPr lang="en-US" dirty="0"/>
          </a:p>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3</a:t>
            </a:fld>
            <a:endParaRPr lang="en-US"/>
          </a:p>
        </p:txBody>
      </p:sp>
    </p:spTree>
    <p:extLst>
      <p:ext uri="{BB962C8B-B14F-4D97-AF65-F5344CB8AC3E}">
        <p14:creationId xmlns:p14="http://schemas.microsoft.com/office/powerpoint/2010/main" val="222323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actually been A study by Industry Today; a highly recognized publication for business technologies which mentions that only 30% of dealers are </a:t>
            </a:r>
            <a:r>
              <a:rPr lang="en-US" sz="1200" b="0" i="0" kern="1200" dirty="0">
                <a:solidFill>
                  <a:schemeClr val="tx1"/>
                </a:solidFill>
                <a:effectLst/>
                <a:latin typeface="+mn-lt"/>
                <a:ea typeface="+mn-ea"/>
                <a:cs typeface="+mn-cs"/>
              </a:rPr>
              <a:t>investing in digital processes that will be able to maximize outcomes.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With that being said a lot of my customers choose AlarmBiller because they were losing paper service tickets by their technicians out in the field. I actually was working with a dealer about 3 months ago that lost on average 1 service ticket a week which added up to roughly $36,000 a year in lost revenue. </a:t>
            </a:r>
            <a:endParaRPr lang="en-US" dirty="0"/>
          </a:p>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4</a:t>
            </a:fld>
            <a:endParaRPr lang="en-US"/>
          </a:p>
        </p:txBody>
      </p:sp>
    </p:spTree>
    <p:extLst>
      <p:ext uri="{BB962C8B-B14F-4D97-AF65-F5344CB8AC3E}">
        <p14:creationId xmlns:p14="http://schemas.microsoft.com/office/powerpoint/2010/main" val="8726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examples of reasons why businesses switch to AlarmBiller, range from paper service tickets to scattered schedules, whatever it may be it is because their current processes are not streamlined to meet their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Quick Poll: What of these are a motivator for you to move to AlarmBiller?</a:t>
            </a:r>
          </a:p>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5</a:t>
            </a:fld>
            <a:endParaRPr lang="en-US"/>
          </a:p>
        </p:txBody>
      </p:sp>
    </p:spTree>
    <p:extLst>
      <p:ext uri="{BB962C8B-B14F-4D97-AF65-F5344CB8AC3E}">
        <p14:creationId xmlns:p14="http://schemas.microsoft.com/office/powerpoint/2010/main" val="226824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AlarmBiller we provide you with an all-in one application to manage your customer base, from tracking leads, to sending out proposals, creating work orders, scheduling and specific to our industry, the recurring payments.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lot of the functionality is tied around recurring, which is all automated.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also provide a full customer web portal for your customers to login online and pay their bills and lastly an integrated payment processing solution built right in to generate, create, and deliver invoices automatically, along with applying payments and run credit cards and ACH.</a:t>
            </a:r>
          </a:p>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6</a:t>
            </a:fld>
            <a:endParaRPr lang="en-US"/>
          </a:p>
        </p:txBody>
      </p:sp>
    </p:spTree>
    <p:extLst>
      <p:ext uri="{BB962C8B-B14F-4D97-AF65-F5344CB8AC3E}">
        <p14:creationId xmlns:p14="http://schemas.microsoft.com/office/powerpoint/2010/main" val="5266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AlarmBiller is rich with features and functionality to efficiently operate your business and maximize your profits. </a:t>
            </a:r>
          </a:p>
          <a:p>
            <a:endParaRPr lang="en-US" dirty="0"/>
          </a:p>
          <a:p>
            <a:r>
              <a:rPr lang="en-US" dirty="0"/>
              <a:t>The biggest compliments we receive from our customers is how easy it to use an how it centralizes all business operations within on software solution.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that being said we are really excited to announce that we have officially released our AB Pro Edition which consists of everything within AlarmBiller and Adds Inventory, Sales Automation, Time &amp; Attendance, and eForms.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3 integrated modules work seamlessly within the application. </a:t>
            </a:r>
          </a:p>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7</a:t>
            </a:fld>
            <a:endParaRPr lang="en-US"/>
          </a:p>
        </p:txBody>
      </p:sp>
    </p:spTree>
    <p:extLst>
      <p:ext uri="{BB962C8B-B14F-4D97-AF65-F5344CB8AC3E}">
        <p14:creationId xmlns:p14="http://schemas.microsoft.com/office/powerpoint/2010/main" val="423397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E-Forms allows business the opportunity to create custom forms, and or agreements to be e-signed and fulfilled by your customers. </a:t>
            </a:r>
          </a:p>
          <a:p>
            <a:endParaRPr lang="en-US" dirty="0"/>
          </a:p>
          <a:p>
            <a:endParaRPr lang="en-US" dirty="0"/>
          </a:p>
          <a:p>
            <a:r>
              <a:rPr lang="en-US" dirty="0"/>
              <a:t>This module is my favorite because its so versatile to our customers. I was working with a dealer the other day to help them streamline their customers zones and call lists to his central station. </a:t>
            </a:r>
          </a:p>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8</a:t>
            </a:fld>
            <a:endParaRPr lang="en-US"/>
          </a:p>
        </p:txBody>
      </p:sp>
    </p:spTree>
    <p:extLst>
      <p:ext uri="{BB962C8B-B14F-4D97-AF65-F5344CB8AC3E}">
        <p14:creationId xmlns:p14="http://schemas.microsoft.com/office/powerpoint/2010/main" val="224011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and Attendance gives your business the opportunity to record hours, vacation, track location of your technicians, and enable employees to clock in and out.</a:t>
            </a:r>
          </a:p>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9</a:t>
            </a:fld>
            <a:endParaRPr lang="en-US"/>
          </a:p>
        </p:txBody>
      </p:sp>
    </p:spTree>
    <p:extLst>
      <p:ext uri="{BB962C8B-B14F-4D97-AF65-F5344CB8AC3E}">
        <p14:creationId xmlns:p14="http://schemas.microsoft.com/office/powerpoint/2010/main" val="384268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72986" y="2004106"/>
            <a:ext cx="9144000" cy="2387600"/>
          </a:xfrm>
        </p:spPr>
        <p:txBody>
          <a:bodyPr anchor="b"/>
          <a:lstStyle>
            <a:lvl1pPr algn="ctr">
              <a:defRPr sz="6000">
                <a:latin typeface="Franklin Gothic Heavy" panose="020B09030201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572986" y="4483781"/>
            <a:ext cx="9144000" cy="1655762"/>
          </a:xfrm>
        </p:spPr>
        <p:txBody>
          <a:bodyPr/>
          <a:lstStyle>
            <a:lvl1pPr marL="0" indent="0" algn="ctr">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CB5D7-D0BB-4158-B97C-D903077F028E}" type="slidenum">
              <a:rPr lang="en-US" smtClean="0"/>
              <a:t>‹#›</a:t>
            </a:fld>
            <a:endParaRPr lang="en-US"/>
          </a:p>
        </p:txBody>
      </p:sp>
    </p:spTree>
    <p:extLst>
      <p:ext uri="{BB962C8B-B14F-4D97-AF65-F5344CB8AC3E}">
        <p14:creationId xmlns:p14="http://schemas.microsoft.com/office/powerpoint/2010/main" val="101244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Heavy" panose="020B09030201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CB5D7-D0BB-4158-B97C-D903077F028E}" type="slidenum">
              <a:rPr lang="en-US" smtClean="0"/>
              <a:t>‹#›</a:t>
            </a:fld>
            <a:endParaRPr lang="en-US"/>
          </a:p>
        </p:txBody>
      </p:sp>
    </p:spTree>
    <p:extLst>
      <p:ext uri="{BB962C8B-B14F-4D97-AF65-F5344CB8AC3E}">
        <p14:creationId xmlns:p14="http://schemas.microsoft.com/office/powerpoint/2010/main" val="56643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lvl1pPr algn="ctr">
              <a:defRPr>
                <a:latin typeface="Franklin Gothic Heavy" panose="020B0903020102020204" pitchFamily="34" charset="0"/>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CB5D7-D0BB-4158-B97C-D903077F028E}" type="slidenum">
              <a:rPr lang="en-US" smtClean="0"/>
              <a:t>‹#›</a:t>
            </a:fld>
            <a:endParaRPr lang="en-US"/>
          </a:p>
        </p:txBody>
      </p:sp>
    </p:spTree>
    <p:extLst>
      <p:ext uri="{BB962C8B-B14F-4D97-AF65-F5344CB8AC3E}">
        <p14:creationId xmlns:p14="http://schemas.microsoft.com/office/powerpoint/2010/main" val="181841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Heavy" panose="020B09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CB5D7-D0BB-4158-B97C-D903077F028E}" type="slidenum">
              <a:rPr lang="en-US" smtClean="0"/>
              <a:t>‹#›</a:t>
            </a:fld>
            <a:endParaRPr lang="en-US"/>
          </a:p>
        </p:txBody>
      </p:sp>
    </p:spTree>
    <p:extLst>
      <p:ext uri="{BB962C8B-B14F-4D97-AF65-F5344CB8AC3E}">
        <p14:creationId xmlns:p14="http://schemas.microsoft.com/office/powerpoint/2010/main" val="245547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4800">
                <a:latin typeface="Franklin Gothic Heavy" panose="020B0903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2BAAE-F097-4EEC-8100-3D75505D5963}"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CB5D7-D0BB-4158-B97C-D903077F028E}" type="slidenum">
              <a:rPr lang="en-US" smtClean="0"/>
              <a:t>‹#›</a:t>
            </a:fld>
            <a:endParaRPr lang="en-US"/>
          </a:p>
        </p:txBody>
      </p:sp>
    </p:spTree>
    <p:extLst>
      <p:ext uri="{BB962C8B-B14F-4D97-AF65-F5344CB8AC3E}">
        <p14:creationId xmlns:p14="http://schemas.microsoft.com/office/powerpoint/2010/main" val="244371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Heavy" panose="020B09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3184071"/>
            <a:ext cx="5181600" cy="2992891"/>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3184071"/>
            <a:ext cx="5181600" cy="4351338"/>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C2BAAE-F097-4EEC-8100-3D75505D5963}"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CB5D7-D0BB-4158-B97C-D903077F028E}" type="slidenum">
              <a:rPr lang="en-US" smtClean="0"/>
              <a:t>‹#›</a:t>
            </a:fld>
            <a:endParaRPr lang="en-US"/>
          </a:p>
        </p:txBody>
      </p:sp>
    </p:spTree>
    <p:extLst>
      <p:ext uri="{BB962C8B-B14F-4D97-AF65-F5344CB8AC3E}">
        <p14:creationId xmlns:p14="http://schemas.microsoft.com/office/powerpoint/2010/main" val="69183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334"/>
            <a:ext cx="10515600" cy="994473"/>
          </a:xfrm>
        </p:spPr>
        <p:txBody>
          <a:bodyPr/>
          <a:lstStyle>
            <a:lvl1pPr>
              <a:defRPr>
                <a:latin typeface="Franklin Gothic Heavy" panose="020B0903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2624931"/>
            <a:ext cx="5157787" cy="823912"/>
          </a:xfrm>
        </p:spPr>
        <p:txBody>
          <a:bodyPr anchor="b"/>
          <a:lstStyle>
            <a:lvl1pPr marL="0" indent="0">
              <a:buNone/>
              <a:defRPr sz="2400" b="0">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599089"/>
            <a:ext cx="5157787" cy="3684588"/>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2624931"/>
            <a:ext cx="5183188" cy="823912"/>
          </a:xfrm>
        </p:spPr>
        <p:txBody>
          <a:bodyPr anchor="b"/>
          <a:lstStyle>
            <a:lvl1pPr marL="0" indent="0">
              <a:buNone/>
              <a:defRPr sz="2400" b="1">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3599089"/>
            <a:ext cx="5183188" cy="3684588"/>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C2BAAE-F097-4EEC-8100-3D75505D5963}" type="datetimeFigureOut">
              <a:rPr lang="en-US" smtClean="0"/>
              <a:t>8/1/2023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CB5D7-D0BB-4158-B97C-D903077F028E}" type="slidenum">
              <a:rPr lang="en-US" smtClean="0"/>
              <a:t>‹#›</a:t>
            </a:fld>
            <a:endParaRPr lang="en-US"/>
          </a:p>
        </p:txBody>
      </p:sp>
    </p:spTree>
    <p:extLst>
      <p:ext uri="{BB962C8B-B14F-4D97-AF65-F5344CB8AC3E}">
        <p14:creationId xmlns:p14="http://schemas.microsoft.com/office/powerpoint/2010/main" val="398640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552008"/>
            <a:ext cx="10515600" cy="1990532"/>
          </a:xfrm>
        </p:spPr>
        <p:txBody>
          <a:bodyPr/>
          <a:lstStyle>
            <a:lvl1pPr algn="ctr">
              <a:defRPr>
                <a:latin typeface="Franklin Gothic Heavy" panose="020B09030201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C2BAAE-F097-4EEC-8100-3D75505D5963}" type="datetimeFigureOut">
              <a:rPr lang="en-US" smtClean="0"/>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CB5D7-D0BB-4158-B97C-D903077F028E}" type="slidenum">
              <a:rPr lang="en-US" smtClean="0"/>
              <a:t>‹#›</a:t>
            </a:fld>
            <a:endParaRPr lang="en-US"/>
          </a:p>
        </p:txBody>
      </p:sp>
    </p:spTree>
    <p:extLst>
      <p:ext uri="{BB962C8B-B14F-4D97-AF65-F5344CB8AC3E}">
        <p14:creationId xmlns:p14="http://schemas.microsoft.com/office/powerpoint/2010/main" val="405358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2BAAE-F097-4EEC-8100-3D75505D5963}" type="datetimeFigureOut">
              <a:rPr lang="en-US" smtClean="0"/>
              <a:t>8/1/2023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CB5D7-D0BB-4158-B97C-D903077F028E}" type="slidenum">
              <a:rPr lang="en-US" smtClean="0"/>
              <a:t>‹#›</a:t>
            </a:fld>
            <a:endParaRPr lang="en-US"/>
          </a:p>
        </p:txBody>
      </p:sp>
    </p:spTree>
    <p:extLst>
      <p:ext uri="{BB962C8B-B14F-4D97-AF65-F5344CB8AC3E}">
        <p14:creationId xmlns:p14="http://schemas.microsoft.com/office/powerpoint/2010/main" val="241422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512470"/>
            <a:ext cx="3998219" cy="1085452"/>
          </a:xfrm>
        </p:spPr>
        <p:txBody>
          <a:bodyPr anchor="b">
            <a:normAutofit/>
          </a:bodyPr>
          <a:lstStyle>
            <a:lvl1pPr>
              <a:defRPr sz="3600">
                <a:latin typeface="Franklin Gothic Heavy" panose="020B0903020102020204" pitchFamily="34" charset="0"/>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5183188" y="1512470"/>
            <a:ext cx="6172200" cy="4348580"/>
          </a:xfrm>
        </p:spPr>
        <p:txBody>
          <a:bodyPr/>
          <a:lstStyle>
            <a:lvl1pPr>
              <a:defRPr sz="3200">
                <a:latin typeface="Franklin Gothic Book" panose="020B0503020102020204" pitchFamily="34" charset="0"/>
              </a:defRPr>
            </a:lvl1pPr>
            <a:lvl2pPr>
              <a:defRPr sz="2800">
                <a:latin typeface="Franklin Gothic Book" panose="020B0503020102020204" pitchFamily="34" charset="0"/>
              </a:defRPr>
            </a:lvl2pPr>
            <a:lvl3pPr>
              <a:defRPr sz="24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77383"/>
            <a:ext cx="3998219" cy="3083667"/>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C2BAAE-F097-4EEC-8100-3D75505D5963}"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CB5D7-D0BB-4158-B97C-D903077F028E}" type="slidenum">
              <a:rPr lang="en-US" smtClean="0"/>
              <a:t>‹#›</a:t>
            </a:fld>
            <a:endParaRPr lang="en-US"/>
          </a:p>
        </p:txBody>
      </p:sp>
    </p:spTree>
    <p:extLst>
      <p:ext uri="{BB962C8B-B14F-4D97-AF65-F5344CB8AC3E}">
        <p14:creationId xmlns:p14="http://schemas.microsoft.com/office/powerpoint/2010/main" val="389367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526720"/>
            <a:ext cx="6172200" cy="43343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95C2BAAE-F097-4EEC-8100-3D75505D5963}"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CB5D7-D0BB-4158-B97C-D903077F028E}" type="slidenum">
              <a:rPr lang="en-US" smtClean="0"/>
              <a:t>‹#›</a:t>
            </a:fld>
            <a:endParaRPr lang="en-US"/>
          </a:p>
        </p:txBody>
      </p:sp>
      <p:sp>
        <p:nvSpPr>
          <p:cNvPr id="8" name="Title 1">
            <a:extLst>
              <a:ext uri="{FF2B5EF4-FFF2-40B4-BE49-F238E27FC236}">
                <a16:creationId xmlns:a16="http://schemas.microsoft.com/office/drawing/2014/main" id="{D8A9A57B-F3A4-41DA-8B9F-67273035B4B8}"/>
              </a:ext>
            </a:extLst>
          </p:cNvPr>
          <p:cNvSpPr>
            <a:spLocks noGrp="1"/>
          </p:cNvSpPr>
          <p:nvPr>
            <p:ph type="title"/>
          </p:nvPr>
        </p:nvSpPr>
        <p:spPr>
          <a:xfrm>
            <a:off x="839788" y="1512470"/>
            <a:ext cx="3998219" cy="1300320"/>
          </a:xfrm>
        </p:spPr>
        <p:txBody>
          <a:bodyPr anchor="b"/>
          <a:lstStyle>
            <a:lvl1pPr>
              <a:defRPr sz="3200">
                <a:latin typeface="Franklin Gothic Heavy" panose="020B0903020102020204" pitchFamily="34" charset="0"/>
              </a:defRPr>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87AA37B2-F4D6-4CF5-9474-773322BC3298}"/>
              </a:ext>
            </a:extLst>
          </p:cNvPr>
          <p:cNvSpPr>
            <a:spLocks noGrp="1"/>
          </p:cNvSpPr>
          <p:nvPr>
            <p:ph type="body" sz="half" idx="2"/>
          </p:nvPr>
        </p:nvSpPr>
        <p:spPr>
          <a:xfrm>
            <a:off x="839788" y="3042458"/>
            <a:ext cx="3998219" cy="2818592"/>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2164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7912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184071"/>
            <a:ext cx="10515600" cy="29928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501631"/>
            <a:ext cx="2743200" cy="365125"/>
          </a:xfrm>
          <a:prstGeom prst="rect">
            <a:avLst/>
          </a:prstGeom>
        </p:spPr>
        <p:txBody>
          <a:bodyPr vert="horz" lIns="91440" tIns="45720" rIns="91440" bIns="45720" rtlCol="0" anchor="ctr"/>
          <a:lstStyle>
            <a:lvl1pPr algn="l">
              <a:defRPr sz="1200">
                <a:solidFill>
                  <a:schemeClr val="tx1"/>
                </a:solidFill>
              </a:defRPr>
            </a:lvl1pPr>
          </a:lstStyle>
          <a:p>
            <a:fld id="{95C2BAAE-F097-4EEC-8100-3D75505D5963}" type="datetimeFigureOut">
              <a:rPr lang="en-US" smtClean="0"/>
              <a:pPr/>
              <a:t>8/1/2023</a:t>
            </a:fld>
            <a:endParaRPr lang="en-US" dirty="0"/>
          </a:p>
        </p:txBody>
      </p:sp>
      <p:sp>
        <p:nvSpPr>
          <p:cNvPr id="5" name="Footer Placeholder 4"/>
          <p:cNvSpPr>
            <a:spLocks noGrp="1"/>
          </p:cNvSpPr>
          <p:nvPr>
            <p:ph type="ftr" sz="quarter" idx="3"/>
          </p:nvPr>
        </p:nvSpPr>
        <p:spPr>
          <a:xfrm>
            <a:off x="3581400" y="6501631"/>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7696200" y="6501631"/>
            <a:ext cx="2743200" cy="365125"/>
          </a:xfrm>
          <a:prstGeom prst="rect">
            <a:avLst/>
          </a:prstGeom>
        </p:spPr>
        <p:txBody>
          <a:bodyPr vert="horz" lIns="91440" tIns="45720" rIns="91440" bIns="45720" rtlCol="0" anchor="ctr"/>
          <a:lstStyle>
            <a:lvl1pPr algn="r">
              <a:defRPr sz="1200">
                <a:solidFill>
                  <a:schemeClr val="tx1"/>
                </a:solidFill>
              </a:defRPr>
            </a:lvl1pPr>
          </a:lstStyle>
          <a:p>
            <a:fld id="{C64CB5D7-D0BB-4158-B97C-D903077F028E}" type="slidenum">
              <a:rPr lang="en-US" smtClean="0"/>
              <a:pPr/>
              <a:t>‹#›</a:t>
            </a:fld>
            <a:endParaRPr lang="en-US" dirty="0"/>
          </a:p>
        </p:txBody>
      </p:sp>
    </p:spTree>
    <p:extLst>
      <p:ext uri="{BB962C8B-B14F-4D97-AF65-F5344CB8AC3E}">
        <p14:creationId xmlns:p14="http://schemas.microsoft.com/office/powerpoint/2010/main" val="3118236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a:solidFill>
            <a:schemeClr val="tx1"/>
          </a:solidFill>
          <a:latin typeface="Franklin Gothic Heavy" panose="020B09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46.svg"/><Relationship Id="rId12"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5.png"/><Relationship Id="rId11" Type="http://schemas.microsoft.com/office/2007/relationships/hdphoto" Target="../media/hdphoto3.wdp"/><Relationship Id="rId5" Type="http://schemas.openxmlformats.org/officeDocument/2006/relationships/image" Target="../media/image44.png"/><Relationship Id="rId15" Type="http://schemas.openxmlformats.org/officeDocument/2006/relationships/image" Target="../media/image53.png"/><Relationship Id="rId10" Type="http://schemas.openxmlformats.org/officeDocument/2006/relationships/image" Target="../media/image49.png"/><Relationship Id="rId4" Type="http://schemas.microsoft.com/office/2007/relationships/hdphoto" Target="../media/hdphoto2.wdp"/><Relationship Id="rId9" Type="http://schemas.openxmlformats.org/officeDocument/2006/relationships/image" Target="../media/image48.svg"/><Relationship Id="rId1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CBFC90-5815-4ED8-AC00-4D7E7EBC2178}"/>
              </a:ext>
            </a:extLst>
          </p:cNvPr>
          <p:cNvPicPr>
            <a:picLocks noChangeAspect="1"/>
          </p:cNvPicPr>
          <p:nvPr/>
        </p:nvPicPr>
        <p:blipFill>
          <a:blip r:embed="rId3"/>
          <a:stretch>
            <a:fillRect/>
          </a:stretch>
        </p:blipFill>
        <p:spPr>
          <a:xfrm>
            <a:off x="1928573" y="2179150"/>
            <a:ext cx="4167427" cy="1964085"/>
          </a:xfrm>
          <a:prstGeom prst="rect">
            <a:avLst/>
          </a:prstGeom>
        </p:spPr>
      </p:pic>
      <p:pic>
        <p:nvPicPr>
          <p:cNvPr id="4" name="Picture 3">
            <a:extLst>
              <a:ext uri="{FF2B5EF4-FFF2-40B4-BE49-F238E27FC236}">
                <a16:creationId xmlns:a16="http://schemas.microsoft.com/office/drawing/2014/main" id="{DA5C2DF4-0196-4243-8933-1A4E1BCAF6AA}"/>
              </a:ext>
            </a:extLst>
          </p:cNvPr>
          <p:cNvPicPr>
            <a:picLocks noChangeAspect="1"/>
          </p:cNvPicPr>
          <p:nvPr/>
        </p:nvPicPr>
        <p:blipFill rotWithShape="1">
          <a:blip r:embed="rId4"/>
          <a:srcRect t="1868"/>
          <a:stretch/>
        </p:blipFill>
        <p:spPr>
          <a:xfrm>
            <a:off x="1928573" y="1822698"/>
            <a:ext cx="4167426" cy="510932"/>
          </a:xfrm>
          <a:prstGeom prst="rect">
            <a:avLst/>
          </a:prstGeom>
        </p:spPr>
      </p:pic>
      <p:pic>
        <p:nvPicPr>
          <p:cNvPr id="30" name="Picture 29">
            <a:extLst>
              <a:ext uri="{FF2B5EF4-FFF2-40B4-BE49-F238E27FC236}">
                <a16:creationId xmlns:a16="http://schemas.microsoft.com/office/drawing/2014/main" id="{8A6EB55D-6EB5-4DC2-B89E-5423BECC7C1F}"/>
              </a:ext>
            </a:extLst>
          </p:cNvPr>
          <p:cNvPicPr>
            <a:picLocks noChangeAspect="1"/>
          </p:cNvPicPr>
          <p:nvPr/>
        </p:nvPicPr>
        <p:blipFill>
          <a:blip r:embed="rId5"/>
          <a:stretch>
            <a:fillRect/>
          </a:stretch>
        </p:blipFill>
        <p:spPr>
          <a:xfrm>
            <a:off x="4811790" y="3227355"/>
            <a:ext cx="3328469" cy="2165745"/>
          </a:xfrm>
          <a:prstGeom prst="rect">
            <a:avLst/>
          </a:prstGeom>
        </p:spPr>
      </p:pic>
      <p:pic>
        <p:nvPicPr>
          <p:cNvPr id="28" name="Picture 27">
            <a:extLst>
              <a:ext uri="{FF2B5EF4-FFF2-40B4-BE49-F238E27FC236}">
                <a16:creationId xmlns:a16="http://schemas.microsoft.com/office/drawing/2014/main" id="{AAE6AB5E-8C1B-4C00-B1C6-EF638579F591}"/>
              </a:ext>
            </a:extLst>
          </p:cNvPr>
          <p:cNvPicPr>
            <a:picLocks noChangeAspect="1"/>
          </p:cNvPicPr>
          <p:nvPr/>
        </p:nvPicPr>
        <p:blipFill rotWithShape="1">
          <a:blip r:embed="rId6"/>
          <a:srcRect l="25285" t="80523" r="27546" b="9214"/>
          <a:stretch/>
        </p:blipFill>
        <p:spPr>
          <a:xfrm>
            <a:off x="8439529" y="3015227"/>
            <a:ext cx="1622216" cy="2133822"/>
          </a:xfrm>
          <a:prstGeom prst="rect">
            <a:avLst/>
          </a:prstGeom>
        </p:spPr>
      </p:pic>
      <p:pic>
        <p:nvPicPr>
          <p:cNvPr id="21" name="Picture 20">
            <a:extLst>
              <a:ext uri="{FF2B5EF4-FFF2-40B4-BE49-F238E27FC236}">
                <a16:creationId xmlns:a16="http://schemas.microsoft.com/office/drawing/2014/main" id="{5850B085-5328-4AD1-8E15-637B8A0A59A5}"/>
              </a:ext>
            </a:extLst>
          </p:cNvPr>
          <p:cNvPicPr>
            <a:picLocks noChangeAspect="1"/>
          </p:cNvPicPr>
          <p:nvPr/>
        </p:nvPicPr>
        <p:blipFill rotWithShape="1">
          <a:blip r:embed="rId6"/>
          <a:srcRect l="25285" t="21391" r="27546" b="9213"/>
          <a:stretch/>
        </p:blipFill>
        <p:spPr>
          <a:xfrm>
            <a:off x="8470134" y="3461967"/>
            <a:ext cx="1561006" cy="1207580"/>
          </a:xfrm>
          <a:prstGeom prst="rect">
            <a:avLst/>
          </a:prstGeom>
        </p:spPr>
      </p:pic>
      <p:pic>
        <p:nvPicPr>
          <p:cNvPr id="16" name="Picture 15">
            <a:extLst>
              <a:ext uri="{FF2B5EF4-FFF2-40B4-BE49-F238E27FC236}">
                <a16:creationId xmlns:a16="http://schemas.microsoft.com/office/drawing/2014/main" id="{13E2F34B-13A0-4C90-86DA-CC7282C2D8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416"/>
          <a:stretch/>
        </p:blipFill>
        <p:spPr>
          <a:xfrm>
            <a:off x="9680024" y="4080395"/>
            <a:ext cx="752193" cy="1317229"/>
          </a:xfrm>
          <a:prstGeom prst="rect">
            <a:avLst/>
          </a:prstGeom>
        </p:spPr>
      </p:pic>
      <p:pic>
        <p:nvPicPr>
          <p:cNvPr id="2" name="Picture 1">
            <a:extLst>
              <a:ext uri="{FF2B5EF4-FFF2-40B4-BE49-F238E27FC236}">
                <a16:creationId xmlns:a16="http://schemas.microsoft.com/office/drawing/2014/main" id="{3EEE8E0A-5E22-4DD6-8986-98CA729564CF}"/>
              </a:ext>
            </a:extLst>
          </p:cNvPr>
          <p:cNvPicPr>
            <a:picLocks noChangeAspect="1"/>
          </p:cNvPicPr>
          <p:nvPr/>
        </p:nvPicPr>
        <p:blipFill>
          <a:blip r:embed="rId8"/>
          <a:stretch>
            <a:fillRect/>
          </a:stretch>
        </p:blipFill>
        <p:spPr>
          <a:xfrm>
            <a:off x="1226598" y="1291278"/>
            <a:ext cx="9738803" cy="4678295"/>
          </a:xfrm>
          <a:prstGeom prst="rect">
            <a:avLst/>
          </a:prstGeom>
        </p:spPr>
      </p:pic>
      <p:pic>
        <p:nvPicPr>
          <p:cNvPr id="18" name="Picture 17">
            <a:extLst>
              <a:ext uri="{FF2B5EF4-FFF2-40B4-BE49-F238E27FC236}">
                <a16:creationId xmlns:a16="http://schemas.microsoft.com/office/drawing/2014/main" id="{79A22A15-AE90-475F-B332-79E6F07FBB99}"/>
              </a:ext>
            </a:extLst>
          </p:cNvPr>
          <p:cNvPicPr>
            <a:picLocks noChangeAspect="1"/>
          </p:cNvPicPr>
          <p:nvPr/>
        </p:nvPicPr>
        <p:blipFill rotWithShape="1">
          <a:blip r:embed="rId9">
            <a:extLst>
              <a:ext uri="{28A0092B-C50C-407E-A947-70E740481C1C}">
                <a14:useLocalDpi xmlns:a14="http://schemas.microsoft.com/office/drawing/2010/main" val="0"/>
              </a:ext>
            </a:extLst>
          </a:blip>
          <a:srcRect t="20550" b="78783"/>
          <a:stretch/>
        </p:blipFill>
        <p:spPr>
          <a:xfrm>
            <a:off x="9765438" y="4270159"/>
            <a:ext cx="566154" cy="80141"/>
          </a:xfrm>
          <a:prstGeom prst="rect">
            <a:avLst/>
          </a:prstGeom>
        </p:spPr>
      </p:pic>
      <p:pic>
        <p:nvPicPr>
          <p:cNvPr id="19" name="Picture 18">
            <a:extLst>
              <a:ext uri="{FF2B5EF4-FFF2-40B4-BE49-F238E27FC236}">
                <a16:creationId xmlns:a16="http://schemas.microsoft.com/office/drawing/2014/main" id="{B45EDA77-9617-4F5D-961C-CC48EF34F78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51224" y="4239545"/>
            <a:ext cx="609791" cy="141367"/>
          </a:xfrm>
          <a:prstGeom prst="rect">
            <a:avLst/>
          </a:prstGeom>
        </p:spPr>
      </p:pic>
    </p:spTree>
    <p:extLst>
      <p:ext uri="{BB962C8B-B14F-4D97-AF65-F5344CB8AC3E}">
        <p14:creationId xmlns:p14="http://schemas.microsoft.com/office/powerpoint/2010/main" val="26014282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5D95DC-B709-4591-98F4-5E9588FCA1C1}"/>
              </a:ext>
            </a:extLst>
          </p:cNvPr>
          <p:cNvSpPr txBox="1"/>
          <p:nvPr/>
        </p:nvSpPr>
        <p:spPr>
          <a:xfrm>
            <a:off x="773119" y="1577339"/>
            <a:ext cx="5913735" cy="3477875"/>
          </a:xfrm>
          <a:prstGeom prst="rect">
            <a:avLst/>
          </a:prstGeom>
          <a:noFill/>
        </p:spPr>
        <p:txBody>
          <a:bodyPr wrap="square" rtlCol="0">
            <a:spAutoFit/>
          </a:bodyPr>
          <a:lstStyle/>
          <a:p>
            <a:r>
              <a:rPr lang="en-US" sz="2800" b="1" dirty="0">
                <a:solidFill>
                  <a:schemeClr val="bg2">
                    <a:lumMod val="25000"/>
                  </a:schemeClr>
                </a:solidFill>
              </a:rPr>
              <a:t>Track leads, create estimates, generate proposals, and collect e-signatures. Manage the entire sales and customer lifecycle with AlarmBiller integration.</a:t>
            </a:r>
          </a:p>
          <a:p>
            <a:endParaRPr lang="en-US" dirty="0"/>
          </a:p>
          <a:p>
            <a:r>
              <a:rPr lang="en-US" b="1" dirty="0">
                <a:solidFill>
                  <a:srgbClr val="C61223"/>
                </a:solidFill>
              </a:rPr>
              <a:t>Features</a:t>
            </a:r>
          </a:p>
          <a:p>
            <a:pPr marL="285750" indent="-285750">
              <a:buFont typeface="Arial" panose="020B0604020202020204" pitchFamily="34" charset="0"/>
              <a:buChar char="•"/>
            </a:pPr>
            <a:r>
              <a:rPr lang="en-US" dirty="0"/>
              <a:t>Monitor lead status through sales stages and workflow</a:t>
            </a:r>
          </a:p>
          <a:p>
            <a:pPr marL="285750" indent="-285750">
              <a:buFont typeface="Arial" panose="020B0604020202020204" pitchFamily="34" charset="0"/>
              <a:buChar char="•"/>
            </a:pPr>
            <a:r>
              <a:rPr lang="en-US" dirty="0"/>
              <a:t>Automate reminders for follow up actions</a:t>
            </a:r>
          </a:p>
          <a:p>
            <a:pPr marL="285750" indent="-285750">
              <a:buFont typeface="Arial" panose="020B0604020202020204" pitchFamily="34" charset="0"/>
              <a:buChar char="•"/>
            </a:pPr>
            <a:r>
              <a:rPr lang="en-US" dirty="0"/>
              <a:t>Manage sale life cycle</a:t>
            </a:r>
          </a:p>
          <a:p>
            <a:pPr marL="285750" indent="-285750">
              <a:buFont typeface="Arial" panose="020B0604020202020204" pitchFamily="34" charset="0"/>
              <a:buChar char="•"/>
            </a:pPr>
            <a:r>
              <a:rPr lang="en-US" dirty="0"/>
              <a:t>Customize your process</a:t>
            </a:r>
          </a:p>
        </p:txBody>
      </p:sp>
      <p:grpSp>
        <p:nvGrpSpPr>
          <p:cNvPr id="5" name="Group 4">
            <a:extLst>
              <a:ext uri="{FF2B5EF4-FFF2-40B4-BE49-F238E27FC236}">
                <a16:creationId xmlns:a16="http://schemas.microsoft.com/office/drawing/2014/main" id="{CBC71328-5707-4000-96AD-802C1ECF8810}"/>
              </a:ext>
            </a:extLst>
          </p:cNvPr>
          <p:cNvGrpSpPr/>
          <p:nvPr/>
        </p:nvGrpSpPr>
        <p:grpSpPr>
          <a:xfrm>
            <a:off x="7324725" y="2181223"/>
            <a:ext cx="3761103" cy="2266923"/>
            <a:chOff x="6501308" y="1518261"/>
            <a:chExt cx="5358936" cy="3536233"/>
          </a:xfrm>
        </p:grpSpPr>
        <p:pic>
          <p:nvPicPr>
            <p:cNvPr id="6" name="Picture 5">
              <a:extLst>
                <a:ext uri="{FF2B5EF4-FFF2-40B4-BE49-F238E27FC236}">
                  <a16:creationId xmlns:a16="http://schemas.microsoft.com/office/drawing/2014/main" id="{7CDB4310-16F3-457B-AA54-37DFD9D8A0F5}"/>
                </a:ext>
              </a:extLst>
            </p:cNvPr>
            <p:cNvPicPr>
              <a:picLocks noChangeAspect="1"/>
            </p:cNvPicPr>
            <p:nvPr/>
          </p:nvPicPr>
          <p:blipFill rotWithShape="1">
            <a:blip r:embed="rId3"/>
            <a:srcRect r="25816"/>
            <a:stretch/>
          </p:blipFill>
          <p:spPr>
            <a:xfrm>
              <a:off x="7048169" y="1901154"/>
              <a:ext cx="4522237" cy="3153340"/>
            </a:xfrm>
            <a:prstGeom prst="rect">
              <a:avLst/>
            </a:prstGeom>
          </p:spPr>
        </p:pic>
        <p:pic>
          <p:nvPicPr>
            <p:cNvPr id="7" name="Picture 6">
              <a:extLst>
                <a:ext uri="{FF2B5EF4-FFF2-40B4-BE49-F238E27FC236}">
                  <a16:creationId xmlns:a16="http://schemas.microsoft.com/office/drawing/2014/main" id="{5FC200AE-FE24-4558-9EA7-43972EDA794F}"/>
                </a:ext>
              </a:extLst>
            </p:cNvPr>
            <p:cNvPicPr>
              <a:picLocks noChangeAspect="1"/>
            </p:cNvPicPr>
            <p:nvPr/>
          </p:nvPicPr>
          <p:blipFill>
            <a:blip r:embed="rId4"/>
            <a:stretch>
              <a:fillRect/>
            </a:stretch>
          </p:blipFill>
          <p:spPr>
            <a:xfrm>
              <a:off x="7495507" y="3567348"/>
              <a:ext cx="2872165" cy="946631"/>
            </a:xfrm>
            <a:prstGeom prst="rect">
              <a:avLst/>
            </a:prstGeom>
          </p:spPr>
        </p:pic>
        <p:pic>
          <p:nvPicPr>
            <p:cNvPr id="8" name="Picture 8" descr="Image result for tablet no background png">
              <a:extLst>
                <a:ext uri="{FF2B5EF4-FFF2-40B4-BE49-F238E27FC236}">
                  <a16:creationId xmlns:a16="http://schemas.microsoft.com/office/drawing/2014/main" id="{7B8F9B3A-0CD6-4388-8C6B-2D7928AE53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6501308" y="1518261"/>
              <a:ext cx="5358936" cy="35362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AB169D83-0FF9-4727-9D1A-CEDE613E5034}"/>
              </a:ext>
            </a:extLst>
          </p:cNvPr>
          <p:cNvGrpSpPr/>
          <p:nvPr/>
        </p:nvGrpSpPr>
        <p:grpSpPr>
          <a:xfrm>
            <a:off x="9865726" y="3431896"/>
            <a:ext cx="1400491" cy="1623318"/>
            <a:chOff x="10210172" y="3755571"/>
            <a:chExt cx="1650072" cy="1937989"/>
          </a:xfrm>
        </p:grpSpPr>
        <p:sp>
          <p:nvSpPr>
            <p:cNvPr id="10" name="Oval 9">
              <a:extLst>
                <a:ext uri="{FF2B5EF4-FFF2-40B4-BE49-F238E27FC236}">
                  <a16:creationId xmlns:a16="http://schemas.microsoft.com/office/drawing/2014/main" id="{53FCE99A-5B54-4863-856C-AB14C5EC3B78}"/>
                </a:ext>
              </a:extLst>
            </p:cNvPr>
            <p:cNvSpPr/>
            <p:nvPr/>
          </p:nvSpPr>
          <p:spPr>
            <a:xfrm>
              <a:off x="10305933" y="3897083"/>
              <a:ext cx="1458550" cy="160521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clipart&#10;&#10;Description generated with high confidence">
              <a:extLst>
                <a:ext uri="{FF2B5EF4-FFF2-40B4-BE49-F238E27FC236}">
                  <a16:creationId xmlns:a16="http://schemas.microsoft.com/office/drawing/2014/main" id="{B8EA87F1-1779-4124-92B1-665FF6BF7B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0172" y="3755571"/>
              <a:ext cx="1650072" cy="1937989"/>
            </a:xfrm>
            <a:prstGeom prst="rect">
              <a:avLst/>
            </a:prstGeom>
          </p:spPr>
        </p:pic>
      </p:grpSp>
    </p:spTree>
    <p:extLst>
      <p:ext uri="{BB962C8B-B14F-4D97-AF65-F5344CB8AC3E}">
        <p14:creationId xmlns:p14="http://schemas.microsoft.com/office/powerpoint/2010/main" val="931490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B0B062-70FC-4701-87FC-F66DCAE991BE}"/>
              </a:ext>
            </a:extLst>
          </p:cNvPr>
          <p:cNvPicPr>
            <a:picLocks noChangeAspect="1"/>
          </p:cNvPicPr>
          <p:nvPr/>
        </p:nvPicPr>
        <p:blipFill>
          <a:blip r:embed="rId3"/>
          <a:stretch>
            <a:fillRect/>
          </a:stretch>
        </p:blipFill>
        <p:spPr>
          <a:xfrm>
            <a:off x="2868116" y="1119291"/>
            <a:ext cx="2101150" cy="2133618"/>
          </a:xfrm>
          <a:prstGeom prst="rect">
            <a:avLst/>
          </a:prstGeom>
        </p:spPr>
      </p:pic>
      <p:sp>
        <p:nvSpPr>
          <p:cNvPr id="5" name="Rectangle 4">
            <a:extLst>
              <a:ext uri="{FF2B5EF4-FFF2-40B4-BE49-F238E27FC236}">
                <a16:creationId xmlns:a16="http://schemas.microsoft.com/office/drawing/2014/main" id="{94993B00-022A-4FD1-9BCE-00094D9E5B70}"/>
              </a:ext>
            </a:extLst>
          </p:cNvPr>
          <p:cNvSpPr/>
          <p:nvPr/>
        </p:nvSpPr>
        <p:spPr>
          <a:xfrm>
            <a:off x="5237747" y="1216604"/>
            <a:ext cx="6096000" cy="1938992"/>
          </a:xfrm>
          <a:prstGeom prst="rect">
            <a:avLst/>
          </a:prstGeom>
          <a:ln>
            <a:noFill/>
          </a:ln>
        </p:spPr>
        <p:txBody>
          <a:bodyPr>
            <a:spAutoFit/>
          </a:bodyPr>
          <a:lstStyle/>
          <a:p>
            <a:r>
              <a:rPr lang="en-US" sz="2800" dirty="0">
                <a:solidFill>
                  <a:srgbClr val="8A8A8A"/>
                </a:solidFill>
                <a:latin typeface="Lato"/>
              </a:rPr>
              <a:t>“We’ve easily added thousands in profits, and our gross monthly profit has doubled.” </a:t>
            </a:r>
          </a:p>
          <a:p>
            <a:endParaRPr lang="en-US" dirty="0">
              <a:solidFill>
                <a:srgbClr val="8A8A8A"/>
              </a:solidFill>
              <a:latin typeface="Lato"/>
            </a:endParaRPr>
          </a:p>
          <a:p>
            <a:r>
              <a:rPr lang="en-US" b="1" dirty="0">
                <a:solidFill>
                  <a:srgbClr val="C61223"/>
                </a:solidFill>
              </a:rPr>
              <a:t>~Oliver Keeling founder of Astra Security</a:t>
            </a:r>
          </a:p>
        </p:txBody>
      </p:sp>
      <p:pic>
        <p:nvPicPr>
          <p:cNvPr id="6" name="Picture 5">
            <a:extLst>
              <a:ext uri="{FF2B5EF4-FFF2-40B4-BE49-F238E27FC236}">
                <a16:creationId xmlns:a16="http://schemas.microsoft.com/office/drawing/2014/main" id="{D25F062F-B122-4DB2-9E38-9BDD24CFB703}"/>
              </a:ext>
            </a:extLst>
          </p:cNvPr>
          <p:cNvPicPr>
            <a:picLocks noChangeAspect="1"/>
          </p:cNvPicPr>
          <p:nvPr/>
        </p:nvPicPr>
        <p:blipFill>
          <a:blip r:embed="rId4">
            <a:duotone>
              <a:prstClr val="black"/>
              <a:srgbClr val="C61223">
                <a:tint val="45000"/>
                <a:satMod val="400000"/>
              </a:srgbClr>
            </a:duotone>
            <a:extLst>
              <a:ext uri="{28A0092B-C50C-407E-A947-70E740481C1C}">
                <a14:useLocalDpi xmlns:a14="http://schemas.microsoft.com/office/drawing/2010/main" val="0"/>
              </a:ext>
            </a:extLst>
          </a:blip>
          <a:stretch>
            <a:fillRect/>
          </a:stretch>
        </p:blipFill>
        <p:spPr>
          <a:xfrm>
            <a:off x="1539964" y="3717258"/>
            <a:ext cx="9307224" cy="2429214"/>
          </a:xfrm>
          <a:prstGeom prst="rect">
            <a:avLst/>
          </a:prstGeom>
        </p:spPr>
      </p:pic>
      <p:sp>
        <p:nvSpPr>
          <p:cNvPr id="7" name="TextBox 6">
            <a:extLst>
              <a:ext uri="{FF2B5EF4-FFF2-40B4-BE49-F238E27FC236}">
                <a16:creationId xmlns:a16="http://schemas.microsoft.com/office/drawing/2014/main" id="{C17127CE-D551-499B-921C-5BE40FC00C99}"/>
              </a:ext>
            </a:extLst>
          </p:cNvPr>
          <p:cNvSpPr txBox="1"/>
          <p:nvPr/>
        </p:nvSpPr>
        <p:spPr>
          <a:xfrm>
            <a:off x="1341601" y="3439988"/>
            <a:ext cx="1306286" cy="369332"/>
          </a:xfrm>
          <a:prstGeom prst="rect">
            <a:avLst/>
          </a:prstGeom>
          <a:noFill/>
        </p:spPr>
        <p:txBody>
          <a:bodyPr wrap="square" rtlCol="0">
            <a:spAutoFit/>
          </a:bodyPr>
          <a:lstStyle/>
          <a:p>
            <a:pPr algn="ctr"/>
            <a:r>
              <a:rPr lang="en-US" b="1" dirty="0"/>
              <a:t>Proposals</a:t>
            </a:r>
          </a:p>
        </p:txBody>
      </p:sp>
      <p:sp>
        <p:nvSpPr>
          <p:cNvPr id="8" name="TextBox 7">
            <a:extLst>
              <a:ext uri="{FF2B5EF4-FFF2-40B4-BE49-F238E27FC236}">
                <a16:creationId xmlns:a16="http://schemas.microsoft.com/office/drawing/2014/main" id="{A3F1293D-D86E-4906-987E-FA8598D8DDD0}"/>
              </a:ext>
            </a:extLst>
          </p:cNvPr>
          <p:cNvSpPr txBox="1"/>
          <p:nvPr/>
        </p:nvSpPr>
        <p:spPr>
          <a:xfrm>
            <a:off x="3453430" y="3439988"/>
            <a:ext cx="1306286" cy="369332"/>
          </a:xfrm>
          <a:prstGeom prst="rect">
            <a:avLst/>
          </a:prstGeom>
          <a:noFill/>
        </p:spPr>
        <p:txBody>
          <a:bodyPr wrap="square" rtlCol="0">
            <a:spAutoFit/>
          </a:bodyPr>
          <a:lstStyle/>
          <a:p>
            <a:pPr algn="ctr"/>
            <a:r>
              <a:rPr lang="en-US" b="1" dirty="0"/>
              <a:t>Invoices</a:t>
            </a:r>
          </a:p>
        </p:txBody>
      </p:sp>
      <p:sp>
        <p:nvSpPr>
          <p:cNvPr id="9" name="TextBox 8">
            <a:extLst>
              <a:ext uri="{FF2B5EF4-FFF2-40B4-BE49-F238E27FC236}">
                <a16:creationId xmlns:a16="http://schemas.microsoft.com/office/drawing/2014/main" id="{92E03C7F-EB75-4EA0-8DAD-A4746434298C}"/>
              </a:ext>
            </a:extLst>
          </p:cNvPr>
          <p:cNvSpPr txBox="1"/>
          <p:nvPr/>
        </p:nvSpPr>
        <p:spPr>
          <a:xfrm>
            <a:off x="5208206" y="3439988"/>
            <a:ext cx="1784591" cy="369332"/>
          </a:xfrm>
          <a:prstGeom prst="rect">
            <a:avLst/>
          </a:prstGeom>
          <a:noFill/>
        </p:spPr>
        <p:txBody>
          <a:bodyPr wrap="square" rtlCol="0">
            <a:spAutoFit/>
          </a:bodyPr>
          <a:lstStyle/>
          <a:p>
            <a:pPr algn="ctr"/>
            <a:r>
              <a:rPr lang="en-US" b="1" dirty="0"/>
              <a:t>Customer Portal</a:t>
            </a:r>
          </a:p>
        </p:txBody>
      </p:sp>
      <p:sp>
        <p:nvSpPr>
          <p:cNvPr id="10" name="TextBox 9">
            <a:extLst>
              <a:ext uri="{FF2B5EF4-FFF2-40B4-BE49-F238E27FC236}">
                <a16:creationId xmlns:a16="http://schemas.microsoft.com/office/drawing/2014/main" id="{9253EC0E-F1B6-45CB-BAC2-58991408443D}"/>
              </a:ext>
            </a:extLst>
          </p:cNvPr>
          <p:cNvSpPr txBox="1"/>
          <p:nvPr/>
        </p:nvSpPr>
        <p:spPr>
          <a:xfrm>
            <a:off x="7441287" y="3439988"/>
            <a:ext cx="1784591" cy="369332"/>
          </a:xfrm>
          <a:prstGeom prst="rect">
            <a:avLst/>
          </a:prstGeom>
          <a:noFill/>
        </p:spPr>
        <p:txBody>
          <a:bodyPr wrap="square" rtlCol="0">
            <a:spAutoFit/>
          </a:bodyPr>
          <a:lstStyle/>
          <a:p>
            <a:pPr algn="ctr"/>
            <a:r>
              <a:rPr lang="en-US" b="1" dirty="0"/>
              <a:t>Payments</a:t>
            </a:r>
          </a:p>
        </p:txBody>
      </p:sp>
      <p:sp>
        <p:nvSpPr>
          <p:cNvPr id="11" name="TextBox 10">
            <a:extLst>
              <a:ext uri="{FF2B5EF4-FFF2-40B4-BE49-F238E27FC236}">
                <a16:creationId xmlns:a16="http://schemas.microsoft.com/office/drawing/2014/main" id="{A18F6DFC-F65F-4C92-A4D2-3B6D81A72431}"/>
              </a:ext>
            </a:extLst>
          </p:cNvPr>
          <p:cNvSpPr txBox="1"/>
          <p:nvPr/>
        </p:nvSpPr>
        <p:spPr>
          <a:xfrm>
            <a:off x="9413511" y="3439988"/>
            <a:ext cx="1920236" cy="369332"/>
          </a:xfrm>
          <a:prstGeom prst="rect">
            <a:avLst/>
          </a:prstGeom>
          <a:noFill/>
        </p:spPr>
        <p:txBody>
          <a:bodyPr wrap="square" rtlCol="0">
            <a:spAutoFit/>
          </a:bodyPr>
          <a:lstStyle/>
          <a:p>
            <a:pPr algn="ctr"/>
            <a:r>
              <a:rPr lang="en-US" b="1" dirty="0"/>
              <a:t>Accounts Payable</a:t>
            </a:r>
          </a:p>
        </p:txBody>
      </p:sp>
      <p:sp>
        <p:nvSpPr>
          <p:cNvPr id="12" name="TextBox 11">
            <a:extLst>
              <a:ext uri="{FF2B5EF4-FFF2-40B4-BE49-F238E27FC236}">
                <a16:creationId xmlns:a16="http://schemas.microsoft.com/office/drawing/2014/main" id="{A8FAC0A9-5FD8-4F0A-ADEF-690BAF940CB6}"/>
              </a:ext>
            </a:extLst>
          </p:cNvPr>
          <p:cNvSpPr txBox="1"/>
          <p:nvPr/>
        </p:nvSpPr>
        <p:spPr>
          <a:xfrm>
            <a:off x="1034626" y="4834265"/>
            <a:ext cx="1920236" cy="369332"/>
          </a:xfrm>
          <a:prstGeom prst="rect">
            <a:avLst/>
          </a:prstGeom>
          <a:noFill/>
        </p:spPr>
        <p:txBody>
          <a:bodyPr wrap="square" rtlCol="0">
            <a:spAutoFit/>
          </a:bodyPr>
          <a:lstStyle/>
          <a:p>
            <a:pPr algn="ctr"/>
            <a:r>
              <a:rPr lang="en-US" b="1" dirty="0"/>
              <a:t>Documents</a:t>
            </a:r>
          </a:p>
        </p:txBody>
      </p:sp>
      <p:sp>
        <p:nvSpPr>
          <p:cNvPr id="13" name="TextBox 12">
            <a:extLst>
              <a:ext uri="{FF2B5EF4-FFF2-40B4-BE49-F238E27FC236}">
                <a16:creationId xmlns:a16="http://schemas.microsoft.com/office/drawing/2014/main" id="{57481ACA-8F27-4207-AA6F-96EC6E257D89}"/>
              </a:ext>
            </a:extLst>
          </p:cNvPr>
          <p:cNvSpPr txBox="1"/>
          <p:nvPr/>
        </p:nvSpPr>
        <p:spPr>
          <a:xfrm>
            <a:off x="3146455" y="4834265"/>
            <a:ext cx="1920236" cy="369332"/>
          </a:xfrm>
          <a:prstGeom prst="rect">
            <a:avLst/>
          </a:prstGeom>
          <a:noFill/>
        </p:spPr>
        <p:txBody>
          <a:bodyPr wrap="square" rtlCol="0">
            <a:spAutoFit/>
          </a:bodyPr>
          <a:lstStyle/>
          <a:p>
            <a:pPr algn="ctr"/>
            <a:r>
              <a:rPr lang="en-US" b="1" dirty="0"/>
              <a:t>General Ledger</a:t>
            </a:r>
          </a:p>
        </p:txBody>
      </p:sp>
      <p:sp>
        <p:nvSpPr>
          <p:cNvPr id="14" name="TextBox 13">
            <a:extLst>
              <a:ext uri="{FF2B5EF4-FFF2-40B4-BE49-F238E27FC236}">
                <a16:creationId xmlns:a16="http://schemas.microsoft.com/office/drawing/2014/main" id="{83F05030-ECCC-4BB4-94F9-655346E0D8CD}"/>
              </a:ext>
            </a:extLst>
          </p:cNvPr>
          <p:cNvSpPr txBox="1"/>
          <p:nvPr/>
        </p:nvSpPr>
        <p:spPr>
          <a:xfrm>
            <a:off x="5233458" y="4834265"/>
            <a:ext cx="1920236" cy="369332"/>
          </a:xfrm>
          <a:prstGeom prst="rect">
            <a:avLst/>
          </a:prstGeom>
          <a:noFill/>
        </p:spPr>
        <p:txBody>
          <a:bodyPr wrap="square" rtlCol="0">
            <a:spAutoFit/>
          </a:bodyPr>
          <a:lstStyle/>
          <a:p>
            <a:pPr algn="ctr"/>
            <a:r>
              <a:rPr lang="en-US" b="1" dirty="0"/>
              <a:t>Reports</a:t>
            </a:r>
          </a:p>
        </p:txBody>
      </p:sp>
      <p:sp>
        <p:nvSpPr>
          <p:cNvPr id="15" name="TextBox 14">
            <a:extLst>
              <a:ext uri="{FF2B5EF4-FFF2-40B4-BE49-F238E27FC236}">
                <a16:creationId xmlns:a16="http://schemas.microsoft.com/office/drawing/2014/main" id="{C7184FC6-FAF9-4FF0-BA67-EC08032C4028}"/>
              </a:ext>
            </a:extLst>
          </p:cNvPr>
          <p:cNvSpPr txBox="1"/>
          <p:nvPr/>
        </p:nvSpPr>
        <p:spPr>
          <a:xfrm>
            <a:off x="7373464" y="4861068"/>
            <a:ext cx="1920236" cy="369332"/>
          </a:xfrm>
          <a:prstGeom prst="rect">
            <a:avLst/>
          </a:prstGeom>
          <a:noFill/>
        </p:spPr>
        <p:txBody>
          <a:bodyPr wrap="square" rtlCol="0">
            <a:spAutoFit/>
          </a:bodyPr>
          <a:lstStyle/>
          <a:p>
            <a:pPr algn="ctr"/>
            <a:r>
              <a:rPr lang="en-US" b="1" dirty="0"/>
              <a:t>Work Orders</a:t>
            </a:r>
          </a:p>
        </p:txBody>
      </p:sp>
      <p:sp>
        <p:nvSpPr>
          <p:cNvPr id="16" name="TextBox 15">
            <a:extLst>
              <a:ext uri="{FF2B5EF4-FFF2-40B4-BE49-F238E27FC236}">
                <a16:creationId xmlns:a16="http://schemas.microsoft.com/office/drawing/2014/main" id="{E79C42F6-5BC7-47C4-B1DF-B317053F248E}"/>
              </a:ext>
            </a:extLst>
          </p:cNvPr>
          <p:cNvSpPr txBox="1"/>
          <p:nvPr/>
        </p:nvSpPr>
        <p:spPr>
          <a:xfrm>
            <a:off x="9413511" y="4834265"/>
            <a:ext cx="1920236" cy="369332"/>
          </a:xfrm>
          <a:prstGeom prst="rect">
            <a:avLst/>
          </a:prstGeom>
          <a:noFill/>
        </p:spPr>
        <p:txBody>
          <a:bodyPr wrap="square" rtlCol="0">
            <a:spAutoFit/>
          </a:bodyPr>
          <a:lstStyle/>
          <a:p>
            <a:pPr algn="ctr"/>
            <a:r>
              <a:rPr lang="en-US" b="1" dirty="0"/>
              <a:t>Calendar</a:t>
            </a:r>
          </a:p>
        </p:txBody>
      </p:sp>
    </p:spTree>
    <p:extLst>
      <p:ext uri="{BB962C8B-B14F-4D97-AF65-F5344CB8AC3E}">
        <p14:creationId xmlns:p14="http://schemas.microsoft.com/office/powerpoint/2010/main" val="1230770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106821-152F-4FCC-97E8-299D27E23513}"/>
              </a:ext>
            </a:extLst>
          </p:cNvPr>
          <p:cNvSpPr/>
          <p:nvPr/>
        </p:nvSpPr>
        <p:spPr>
          <a:xfrm>
            <a:off x="1684507" y="3052547"/>
            <a:ext cx="4979099" cy="1754326"/>
          </a:xfrm>
          <a:prstGeom prst="rect">
            <a:avLst/>
          </a:prstGeom>
        </p:spPr>
        <p:txBody>
          <a:bodyPr wrap="square">
            <a:spAutoFit/>
          </a:bodyPr>
          <a:lstStyle/>
          <a:p>
            <a:r>
              <a:rPr lang="en-US" dirty="0">
                <a:latin typeface="-apple-system"/>
              </a:rPr>
              <a:t>The Bold Group has been providing total business solutions for the security industry for over four decades. Our core products, Stages, </a:t>
            </a:r>
            <a:r>
              <a:rPr lang="en-US" dirty="0" err="1">
                <a:latin typeface="-apple-system"/>
              </a:rPr>
              <a:t>ManitouNEO</a:t>
            </a:r>
            <a:r>
              <a:rPr lang="en-US" dirty="0">
                <a:latin typeface="-apple-system"/>
              </a:rPr>
              <a:t>, Sims, </a:t>
            </a:r>
            <a:r>
              <a:rPr lang="en-US" dirty="0" err="1">
                <a:latin typeface="-apple-system"/>
              </a:rPr>
              <a:t>SedonaOffice</a:t>
            </a:r>
            <a:r>
              <a:rPr lang="en-US" dirty="0">
                <a:latin typeface="-apple-system"/>
              </a:rPr>
              <a:t>, and AlarmBiller are the leading software choices for over 1000+ top security companies and dealers globally. </a:t>
            </a:r>
          </a:p>
        </p:txBody>
      </p:sp>
      <p:pic>
        <p:nvPicPr>
          <p:cNvPr id="14" name="Picture 13">
            <a:extLst>
              <a:ext uri="{FF2B5EF4-FFF2-40B4-BE49-F238E27FC236}">
                <a16:creationId xmlns:a16="http://schemas.microsoft.com/office/drawing/2014/main" id="{E15A348E-6FBE-4575-B366-9C1B3F7D50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612" b="23968"/>
          <a:stretch/>
        </p:blipFill>
        <p:spPr>
          <a:xfrm>
            <a:off x="2996741" y="1620132"/>
            <a:ext cx="2354629" cy="1116582"/>
          </a:xfrm>
          <a:prstGeom prst="rect">
            <a:avLst/>
          </a:prstGeom>
        </p:spPr>
      </p:pic>
      <p:grpSp>
        <p:nvGrpSpPr>
          <p:cNvPr id="32" name="Group 31">
            <a:extLst>
              <a:ext uri="{FF2B5EF4-FFF2-40B4-BE49-F238E27FC236}">
                <a16:creationId xmlns:a16="http://schemas.microsoft.com/office/drawing/2014/main" id="{2BCAC99A-F9BE-4ED4-957A-54BEE738DC02}"/>
              </a:ext>
            </a:extLst>
          </p:cNvPr>
          <p:cNvGrpSpPr/>
          <p:nvPr/>
        </p:nvGrpSpPr>
        <p:grpSpPr>
          <a:xfrm>
            <a:off x="8872953" y="845950"/>
            <a:ext cx="1728003" cy="1728003"/>
            <a:chOff x="8872953" y="845950"/>
            <a:chExt cx="1728003" cy="1728003"/>
          </a:xfrm>
        </p:grpSpPr>
        <p:pic>
          <p:nvPicPr>
            <p:cNvPr id="26" name="Picture 25">
              <a:extLst>
                <a:ext uri="{FF2B5EF4-FFF2-40B4-BE49-F238E27FC236}">
                  <a16:creationId xmlns:a16="http://schemas.microsoft.com/office/drawing/2014/main" id="{34F8D281-9713-499F-9B44-2C1FE9B8052C}"/>
                </a:ext>
              </a:extLst>
            </p:cNvPr>
            <p:cNvPicPr>
              <a:picLocks noChangeAspect="1"/>
            </p:cNvPicPr>
            <p:nvPr/>
          </p:nvPicPr>
          <p:blipFill>
            <a:blip r:embed="rId4"/>
            <a:stretch>
              <a:fillRect/>
            </a:stretch>
          </p:blipFill>
          <p:spPr>
            <a:xfrm>
              <a:off x="8872953" y="845950"/>
              <a:ext cx="1728003" cy="1728003"/>
            </a:xfrm>
            <a:prstGeom prst="rect">
              <a:avLst/>
            </a:prstGeom>
            <a:effectLst>
              <a:outerShdw blurRad="50800" dist="38100" dir="2700000" algn="tl" rotWithShape="0">
                <a:prstClr val="black">
                  <a:alpha val="40000"/>
                </a:prstClr>
              </a:outerShdw>
            </a:effectLst>
          </p:spPr>
        </p:pic>
        <p:pic>
          <p:nvPicPr>
            <p:cNvPr id="17" name="Picture 16" descr="A close up of a sign&#10;&#10;Description generated with high confidence">
              <a:extLst>
                <a:ext uri="{FF2B5EF4-FFF2-40B4-BE49-F238E27FC236}">
                  <a16:creationId xmlns:a16="http://schemas.microsoft.com/office/drawing/2014/main" id="{25908F23-4BF9-45B9-94C9-B49EC7D20D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7164" y="1227056"/>
              <a:ext cx="864822" cy="864822"/>
            </a:xfrm>
            <a:prstGeom prst="rect">
              <a:avLst/>
            </a:prstGeom>
          </p:spPr>
        </p:pic>
      </p:grpSp>
      <p:grpSp>
        <p:nvGrpSpPr>
          <p:cNvPr id="33" name="Group 32">
            <a:extLst>
              <a:ext uri="{FF2B5EF4-FFF2-40B4-BE49-F238E27FC236}">
                <a16:creationId xmlns:a16="http://schemas.microsoft.com/office/drawing/2014/main" id="{C7D290AE-4D68-435A-93C7-0AA343325B8E}"/>
              </a:ext>
            </a:extLst>
          </p:cNvPr>
          <p:cNvGrpSpPr/>
          <p:nvPr/>
        </p:nvGrpSpPr>
        <p:grpSpPr>
          <a:xfrm>
            <a:off x="7425153" y="1620132"/>
            <a:ext cx="1728003" cy="1728003"/>
            <a:chOff x="7425153" y="1620132"/>
            <a:chExt cx="1728003" cy="1728003"/>
          </a:xfrm>
        </p:grpSpPr>
        <p:pic>
          <p:nvPicPr>
            <p:cNvPr id="27" name="Picture 26">
              <a:extLst>
                <a:ext uri="{FF2B5EF4-FFF2-40B4-BE49-F238E27FC236}">
                  <a16:creationId xmlns:a16="http://schemas.microsoft.com/office/drawing/2014/main" id="{2E866E1D-04FA-44F5-B347-799DFFF8E4AB}"/>
                </a:ext>
              </a:extLst>
            </p:cNvPr>
            <p:cNvPicPr>
              <a:picLocks noChangeAspect="1"/>
            </p:cNvPicPr>
            <p:nvPr/>
          </p:nvPicPr>
          <p:blipFill>
            <a:blip r:embed="rId4"/>
            <a:stretch>
              <a:fillRect/>
            </a:stretch>
          </p:blipFill>
          <p:spPr>
            <a:xfrm>
              <a:off x="7425153" y="1620132"/>
              <a:ext cx="1728003" cy="1728003"/>
            </a:xfrm>
            <a:prstGeom prst="rect">
              <a:avLst/>
            </a:prstGeom>
            <a:effectLst>
              <a:outerShdw blurRad="50800" dist="38100" dir="2700000" algn="tl" rotWithShape="0">
                <a:prstClr val="black">
                  <a:alpha val="40000"/>
                </a:prstClr>
              </a:outerShdw>
            </a:effectLst>
          </p:spPr>
        </p:pic>
        <p:pic>
          <p:nvPicPr>
            <p:cNvPr id="10" name="Picture 9" descr="A close up of a sign&#10;&#10;Description generated with very high confidence">
              <a:extLst>
                <a:ext uri="{FF2B5EF4-FFF2-40B4-BE49-F238E27FC236}">
                  <a16:creationId xmlns:a16="http://schemas.microsoft.com/office/drawing/2014/main" id="{63B25D49-CC71-476A-A66D-A6A662B4B192}"/>
                </a:ext>
              </a:extLst>
            </p:cNvPr>
            <p:cNvPicPr>
              <a:picLocks noChangeAspect="1"/>
            </p:cNvPicPr>
            <p:nvPr/>
          </p:nvPicPr>
          <p:blipFill rotWithShape="1">
            <a:blip r:embed="rId6">
              <a:extLst>
                <a:ext uri="{28A0092B-C50C-407E-A947-70E740481C1C}">
                  <a14:useLocalDpi xmlns:a14="http://schemas.microsoft.com/office/drawing/2010/main" val="0"/>
                </a:ext>
              </a:extLst>
            </a:blip>
            <a:srcRect l="62485" t="77883"/>
            <a:stretch/>
          </p:blipFill>
          <p:spPr>
            <a:xfrm>
              <a:off x="7464916" y="2317042"/>
              <a:ext cx="1648473" cy="330600"/>
            </a:xfrm>
            <a:prstGeom prst="rect">
              <a:avLst/>
            </a:prstGeom>
            <a:effectLst/>
          </p:spPr>
        </p:pic>
      </p:grpSp>
      <p:grpSp>
        <p:nvGrpSpPr>
          <p:cNvPr id="34" name="Group 33">
            <a:extLst>
              <a:ext uri="{FF2B5EF4-FFF2-40B4-BE49-F238E27FC236}">
                <a16:creationId xmlns:a16="http://schemas.microsoft.com/office/drawing/2014/main" id="{2581D3A4-43B5-45DA-BEFB-222EA2A131FE}"/>
              </a:ext>
            </a:extLst>
          </p:cNvPr>
          <p:cNvGrpSpPr/>
          <p:nvPr/>
        </p:nvGrpSpPr>
        <p:grpSpPr>
          <a:xfrm>
            <a:off x="8872953" y="2484133"/>
            <a:ext cx="1728003" cy="1728003"/>
            <a:chOff x="8872953" y="2484133"/>
            <a:chExt cx="1728003" cy="1728003"/>
          </a:xfrm>
        </p:grpSpPr>
        <p:pic>
          <p:nvPicPr>
            <p:cNvPr id="28" name="Picture 27">
              <a:extLst>
                <a:ext uri="{FF2B5EF4-FFF2-40B4-BE49-F238E27FC236}">
                  <a16:creationId xmlns:a16="http://schemas.microsoft.com/office/drawing/2014/main" id="{D301493D-DB39-4D96-AC2C-35C1A0C4FE24}"/>
                </a:ext>
              </a:extLst>
            </p:cNvPr>
            <p:cNvPicPr>
              <a:picLocks noChangeAspect="1"/>
            </p:cNvPicPr>
            <p:nvPr/>
          </p:nvPicPr>
          <p:blipFill>
            <a:blip r:embed="rId4"/>
            <a:stretch>
              <a:fillRect/>
            </a:stretch>
          </p:blipFill>
          <p:spPr>
            <a:xfrm>
              <a:off x="8872953" y="2484133"/>
              <a:ext cx="1728003" cy="1728003"/>
            </a:xfrm>
            <a:prstGeom prst="rect">
              <a:avLst/>
            </a:pr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B56F48CA-1607-42EB-8190-8E3AC9876AEE}"/>
                </a:ext>
              </a:extLst>
            </p:cNvPr>
            <p:cNvPicPr>
              <a:picLocks noChangeAspect="1"/>
            </p:cNvPicPr>
            <p:nvPr/>
          </p:nvPicPr>
          <p:blipFill>
            <a:blip r:embed="rId7"/>
            <a:stretch>
              <a:fillRect/>
            </a:stretch>
          </p:blipFill>
          <p:spPr>
            <a:xfrm>
              <a:off x="9192014" y="3137561"/>
              <a:ext cx="1089877" cy="422938"/>
            </a:xfrm>
            <a:prstGeom prst="rect">
              <a:avLst/>
            </a:prstGeom>
          </p:spPr>
        </p:pic>
      </p:grpSp>
      <p:grpSp>
        <p:nvGrpSpPr>
          <p:cNvPr id="35" name="Group 34">
            <a:extLst>
              <a:ext uri="{FF2B5EF4-FFF2-40B4-BE49-F238E27FC236}">
                <a16:creationId xmlns:a16="http://schemas.microsoft.com/office/drawing/2014/main" id="{4161D57C-EF4B-4F3E-B764-74A49F32138E}"/>
              </a:ext>
            </a:extLst>
          </p:cNvPr>
          <p:cNvGrpSpPr/>
          <p:nvPr/>
        </p:nvGrpSpPr>
        <p:grpSpPr>
          <a:xfrm>
            <a:off x="7425152" y="3258315"/>
            <a:ext cx="1728003" cy="1728003"/>
            <a:chOff x="7425152" y="3258315"/>
            <a:chExt cx="1728003" cy="1728003"/>
          </a:xfrm>
        </p:grpSpPr>
        <p:pic>
          <p:nvPicPr>
            <p:cNvPr id="29" name="Picture 28">
              <a:extLst>
                <a:ext uri="{FF2B5EF4-FFF2-40B4-BE49-F238E27FC236}">
                  <a16:creationId xmlns:a16="http://schemas.microsoft.com/office/drawing/2014/main" id="{6249B11F-5DB2-431C-B33B-4AFB83BBBEF3}"/>
                </a:ext>
              </a:extLst>
            </p:cNvPr>
            <p:cNvPicPr>
              <a:picLocks noChangeAspect="1"/>
            </p:cNvPicPr>
            <p:nvPr/>
          </p:nvPicPr>
          <p:blipFill>
            <a:blip r:embed="rId4"/>
            <a:stretch>
              <a:fillRect/>
            </a:stretch>
          </p:blipFill>
          <p:spPr>
            <a:xfrm>
              <a:off x="7425152" y="3258315"/>
              <a:ext cx="1728003" cy="1728003"/>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9155CAD7-491C-4DD4-847C-DE7C5BD8B720}"/>
                </a:ext>
              </a:extLst>
            </p:cNvPr>
            <p:cNvPicPr>
              <a:picLocks noChangeAspect="1"/>
            </p:cNvPicPr>
            <p:nvPr/>
          </p:nvPicPr>
          <p:blipFill rotWithShape="1">
            <a:blip r:embed="rId8">
              <a:extLst>
                <a:ext uri="{28A0092B-C50C-407E-A947-70E740481C1C}">
                  <a14:useLocalDpi xmlns:a14="http://schemas.microsoft.com/office/drawing/2010/main" val="0"/>
                </a:ext>
              </a:extLst>
            </a:blip>
            <a:srcRect l="16253" t="69705" r="61208" b="23348"/>
            <a:stretch/>
          </p:blipFill>
          <p:spPr>
            <a:xfrm>
              <a:off x="7569461" y="3990532"/>
              <a:ext cx="1399389" cy="263570"/>
            </a:xfrm>
            <a:prstGeom prst="rect">
              <a:avLst/>
            </a:prstGeom>
            <a:effectLst/>
          </p:spPr>
        </p:pic>
      </p:grpSp>
      <p:grpSp>
        <p:nvGrpSpPr>
          <p:cNvPr id="36" name="Group 35">
            <a:extLst>
              <a:ext uri="{FF2B5EF4-FFF2-40B4-BE49-F238E27FC236}">
                <a16:creationId xmlns:a16="http://schemas.microsoft.com/office/drawing/2014/main" id="{4844E086-8326-4419-81A6-A2D7A4759A03}"/>
              </a:ext>
            </a:extLst>
          </p:cNvPr>
          <p:cNvGrpSpPr/>
          <p:nvPr/>
        </p:nvGrpSpPr>
        <p:grpSpPr>
          <a:xfrm>
            <a:off x="8872952" y="4124108"/>
            <a:ext cx="1728003" cy="1728003"/>
            <a:chOff x="8872952" y="4124108"/>
            <a:chExt cx="1728003" cy="1728003"/>
          </a:xfrm>
        </p:grpSpPr>
        <p:pic>
          <p:nvPicPr>
            <p:cNvPr id="30" name="Picture 29">
              <a:extLst>
                <a:ext uri="{FF2B5EF4-FFF2-40B4-BE49-F238E27FC236}">
                  <a16:creationId xmlns:a16="http://schemas.microsoft.com/office/drawing/2014/main" id="{5542094D-5A19-4B80-9B0F-05EE4F2C940F}"/>
                </a:ext>
              </a:extLst>
            </p:cNvPr>
            <p:cNvPicPr>
              <a:picLocks noChangeAspect="1"/>
            </p:cNvPicPr>
            <p:nvPr/>
          </p:nvPicPr>
          <p:blipFill>
            <a:blip r:embed="rId4"/>
            <a:stretch>
              <a:fillRect/>
            </a:stretch>
          </p:blipFill>
          <p:spPr>
            <a:xfrm>
              <a:off x="8872952" y="4124108"/>
              <a:ext cx="1728003" cy="1728003"/>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C7904969-B1AB-41AA-AF9F-D445CC5E4239}"/>
                </a:ext>
              </a:extLst>
            </p:cNvPr>
            <p:cNvPicPr>
              <a:picLocks noChangeAspect="1"/>
            </p:cNvPicPr>
            <p:nvPr/>
          </p:nvPicPr>
          <p:blipFill rotWithShape="1">
            <a:blip r:embed="rId8">
              <a:extLst>
                <a:ext uri="{28A0092B-C50C-407E-A947-70E740481C1C}">
                  <a14:useLocalDpi xmlns:a14="http://schemas.microsoft.com/office/drawing/2010/main" val="0"/>
                </a:ext>
              </a:extLst>
            </a:blip>
            <a:srcRect l="62500" t="68575" r="15065" b="23611"/>
            <a:stretch/>
          </p:blipFill>
          <p:spPr>
            <a:xfrm>
              <a:off x="8968850" y="4803404"/>
              <a:ext cx="1573458" cy="334910"/>
            </a:xfrm>
            <a:prstGeom prst="rect">
              <a:avLst/>
            </a:prstGeom>
            <a:effectLst/>
          </p:spPr>
        </p:pic>
      </p:grpSp>
    </p:spTree>
    <p:extLst>
      <p:ext uri="{BB962C8B-B14F-4D97-AF65-F5344CB8AC3E}">
        <p14:creationId xmlns:p14="http://schemas.microsoft.com/office/powerpoint/2010/main" val="340941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B99F7B-DEE8-4363-B735-61B6E0946843}"/>
              </a:ext>
            </a:extLst>
          </p:cNvPr>
          <p:cNvCxnSpPr>
            <a:cxnSpLocks/>
          </p:cNvCxnSpPr>
          <p:nvPr/>
        </p:nvCxnSpPr>
        <p:spPr>
          <a:xfrm flipV="1">
            <a:off x="7145370" y="3621643"/>
            <a:ext cx="0" cy="520603"/>
          </a:xfrm>
          <a:prstGeom prst="line">
            <a:avLst/>
          </a:prstGeom>
          <a:ln>
            <a:solidFill>
              <a:srgbClr val="CC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E0AE843C-7154-40BD-996F-61BC00601B46}"/>
              </a:ext>
            </a:extLst>
          </p:cNvPr>
          <p:cNvCxnSpPr>
            <a:cxnSpLocks/>
          </p:cNvCxnSpPr>
          <p:nvPr/>
        </p:nvCxnSpPr>
        <p:spPr>
          <a:xfrm flipV="1">
            <a:off x="5991795" y="3783218"/>
            <a:ext cx="0" cy="367885"/>
          </a:xfrm>
          <a:prstGeom prst="line">
            <a:avLst/>
          </a:prstGeom>
          <a:ln>
            <a:solidFill>
              <a:srgbClr val="CC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4011CEA-FB89-4B5E-ABF9-B9ABFC0922A8}"/>
              </a:ext>
            </a:extLst>
          </p:cNvPr>
          <p:cNvCxnSpPr>
            <a:cxnSpLocks/>
          </p:cNvCxnSpPr>
          <p:nvPr/>
        </p:nvCxnSpPr>
        <p:spPr>
          <a:xfrm flipV="1">
            <a:off x="3473894" y="3753751"/>
            <a:ext cx="0" cy="388495"/>
          </a:xfrm>
          <a:prstGeom prst="line">
            <a:avLst/>
          </a:prstGeom>
          <a:ln>
            <a:solidFill>
              <a:srgbClr val="CC0000"/>
            </a:solidFill>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365DF042-57D0-4FAE-8C1B-39615A8BE851}"/>
              </a:ext>
            </a:extLst>
          </p:cNvPr>
          <p:cNvCxnSpPr>
            <a:cxnSpLocks/>
          </p:cNvCxnSpPr>
          <p:nvPr/>
        </p:nvCxnSpPr>
        <p:spPr>
          <a:xfrm flipV="1">
            <a:off x="2065600" y="4142246"/>
            <a:ext cx="8422826" cy="3"/>
          </a:xfrm>
          <a:prstGeom prst="straightConnector1">
            <a:avLst/>
          </a:prstGeom>
          <a:ln w="57150">
            <a:solidFill>
              <a:srgbClr val="CC0000"/>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F02C90EE-AE08-4CEE-9C67-8BAAD92C8E93}"/>
              </a:ext>
            </a:extLst>
          </p:cNvPr>
          <p:cNvSpPr/>
          <p:nvPr/>
        </p:nvSpPr>
        <p:spPr>
          <a:xfrm>
            <a:off x="3327740" y="3485178"/>
            <a:ext cx="292307" cy="268573"/>
          </a:xfrm>
          <a:prstGeom prst="ellipse">
            <a:avLst/>
          </a:prstGeom>
          <a:solidFill>
            <a:srgbClr val="CC0000"/>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3E9B0-182C-445B-ABAC-47C4BFB29E87}"/>
              </a:ext>
            </a:extLst>
          </p:cNvPr>
          <p:cNvSpPr txBox="1"/>
          <p:nvPr/>
        </p:nvSpPr>
        <p:spPr>
          <a:xfrm>
            <a:off x="2588223" y="2719997"/>
            <a:ext cx="1675150" cy="276999"/>
          </a:xfrm>
          <a:prstGeom prst="rect">
            <a:avLst/>
          </a:prstGeom>
          <a:noFill/>
        </p:spPr>
        <p:txBody>
          <a:bodyPr wrap="square" rtlCol="0">
            <a:spAutoFit/>
          </a:bodyPr>
          <a:lstStyle/>
          <a:p>
            <a:pPr algn="ctr"/>
            <a:r>
              <a:rPr lang="en-US" sz="1200" b="1" dirty="0">
                <a:solidFill>
                  <a:schemeClr val="tx1">
                    <a:lumMod val="75000"/>
                  </a:schemeClr>
                </a:solidFill>
              </a:rPr>
              <a:t>1996 - Founded</a:t>
            </a:r>
          </a:p>
        </p:txBody>
      </p:sp>
      <p:cxnSp>
        <p:nvCxnSpPr>
          <p:cNvPr id="10" name="Straight Connector 9">
            <a:extLst>
              <a:ext uri="{FF2B5EF4-FFF2-40B4-BE49-F238E27FC236}">
                <a16:creationId xmlns:a16="http://schemas.microsoft.com/office/drawing/2014/main" id="{BD388E60-9D63-4762-AFC1-D72F8C747063}"/>
              </a:ext>
            </a:extLst>
          </p:cNvPr>
          <p:cNvCxnSpPr>
            <a:cxnSpLocks/>
          </p:cNvCxnSpPr>
          <p:nvPr/>
        </p:nvCxnSpPr>
        <p:spPr>
          <a:xfrm flipV="1">
            <a:off x="4090989" y="4142247"/>
            <a:ext cx="0" cy="455872"/>
          </a:xfrm>
          <a:prstGeom prst="line">
            <a:avLst/>
          </a:prstGeom>
          <a:ln>
            <a:solidFill>
              <a:srgbClr val="CC0000"/>
            </a:solidFill>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A0F1FCFB-3AEB-4D38-8FCC-A7BB3A2778DC}"/>
              </a:ext>
            </a:extLst>
          </p:cNvPr>
          <p:cNvSpPr/>
          <p:nvPr/>
        </p:nvSpPr>
        <p:spPr>
          <a:xfrm>
            <a:off x="3947619" y="4547719"/>
            <a:ext cx="292307" cy="268573"/>
          </a:xfrm>
          <a:prstGeom prst="ellipse">
            <a:avLst/>
          </a:prstGeom>
          <a:solidFill>
            <a:srgbClr val="CC0000"/>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19BD241-5CD9-4B09-88F3-54620A99AF22}"/>
              </a:ext>
            </a:extLst>
          </p:cNvPr>
          <p:cNvSpPr txBox="1"/>
          <p:nvPr/>
        </p:nvSpPr>
        <p:spPr>
          <a:xfrm>
            <a:off x="3253626" y="4777192"/>
            <a:ext cx="1675150" cy="276999"/>
          </a:xfrm>
          <a:prstGeom prst="rect">
            <a:avLst/>
          </a:prstGeom>
          <a:noFill/>
        </p:spPr>
        <p:txBody>
          <a:bodyPr wrap="square" rtlCol="0">
            <a:spAutoFit/>
          </a:bodyPr>
          <a:lstStyle/>
          <a:p>
            <a:pPr algn="ctr"/>
            <a:r>
              <a:rPr lang="en-US" sz="1200" b="1" dirty="0">
                <a:solidFill>
                  <a:schemeClr val="tx1">
                    <a:lumMod val="75000"/>
                  </a:schemeClr>
                </a:solidFill>
              </a:rPr>
              <a:t>2000</a:t>
            </a:r>
          </a:p>
        </p:txBody>
      </p:sp>
      <p:sp>
        <p:nvSpPr>
          <p:cNvPr id="13" name="Oval 12">
            <a:extLst>
              <a:ext uri="{FF2B5EF4-FFF2-40B4-BE49-F238E27FC236}">
                <a16:creationId xmlns:a16="http://schemas.microsoft.com/office/drawing/2014/main" id="{BB378716-E368-488E-921E-879828D4FE8B}"/>
              </a:ext>
            </a:extLst>
          </p:cNvPr>
          <p:cNvSpPr/>
          <p:nvPr/>
        </p:nvSpPr>
        <p:spPr>
          <a:xfrm>
            <a:off x="5844074" y="3708892"/>
            <a:ext cx="292307" cy="268573"/>
          </a:xfrm>
          <a:prstGeom prst="ellipse">
            <a:avLst/>
          </a:prstGeom>
          <a:solidFill>
            <a:srgbClr val="CC0000"/>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427E7C8-B722-4B58-8C2C-E16CBA591EE4}"/>
              </a:ext>
            </a:extLst>
          </p:cNvPr>
          <p:cNvSpPr txBox="1"/>
          <p:nvPr/>
        </p:nvSpPr>
        <p:spPr>
          <a:xfrm>
            <a:off x="5145740" y="3221499"/>
            <a:ext cx="1675150" cy="276999"/>
          </a:xfrm>
          <a:prstGeom prst="rect">
            <a:avLst/>
          </a:prstGeom>
          <a:noFill/>
        </p:spPr>
        <p:txBody>
          <a:bodyPr wrap="square" rtlCol="0">
            <a:spAutoFit/>
          </a:bodyPr>
          <a:lstStyle/>
          <a:p>
            <a:pPr algn="ctr"/>
            <a:r>
              <a:rPr lang="en-US" sz="1200" b="1" dirty="0">
                <a:solidFill>
                  <a:schemeClr val="tx1">
                    <a:lumMod val="75000"/>
                  </a:schemeClr>
                </a:solidFill>
              </a:rPr>
              <a:t>2014</a:t>
            </a:r>
          </a:p>
        </p:txBody>
      </p:sp>
      <p:pic>
        <p:nvPicPr>
          <p:cNvPr id="15" name="Picture 6" descr="Image result for evercommerce logo">
            <a:extLst>
              <a:ext uri="{FF2B5EF4-FFF2-40B4-BE49-F238E27FC236}">
                <a16:creationId xmlns:a16="http://schemas.microsoft.com/office/drawing/2014/main" id="{BB9C0427-8F58-4278-BA95-9FE89EC9C0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035" b="30781"/>
          <a:stretch/>
        </p:blipFill>
        <p:spPr bwMode="auto">
          <a:xfrm>
            <a:off x="6114089" y="5359924"/>
            <a:ext cx="1369798" cy="27788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99887991-2A47-4198-AC4E-7FD35EDD9F6D}"/>
              </a:ext>
            </a:extLst>
          </p:cNvPr>
          <p:cNvCxnSpPr>
            <a:cxnSpLocks/>
          </p:cNvCxnSpPr>
          <p:nvPr/>
        </p:nvCxnSpPr>
        <p:spPr>
          <a:xfrm flipV="1">
            <a:off x="6775882" y="4142246"/>
            <a:ext cx="0" cy="624111"/>
          </a:xfrm>
          <a:prstGeom prst="line">
            <a:avLst/>
          </a:prstGeom>
          <a:ln>
            <a:solidFill>
              <a:srgbClr val="CC0000"/>
            </a:solidFill>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10D9DEDB-F445-4C95-9F39-6C4997904E3C}"/>
              </a:ext>
            </a:extLst>
          </p:cNvPr>
          <p:cNvSpPr/>
          <p:nvPr/>
        </p:nvSpPr>
        <p:spPr>
          <a:xfrm>
            <a:off x="6618070" y="4725943"/>
            <a:ext cx="292307" cy="268573"/>
          </a:xfrm>
          <a:prstGeom prst="ellipse">
            <a:avLst/>
          </a:prstGeom>
          <a:solidFill>
            <a:srgbClr val="CC0000"/>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220DF7D-3F2B-4A80-A44C-AD6925850FD2}"/>
              </a:ext>
            </a:extLst>
          </p:cNvPr>
          <p:cNvSpPr txBox="1"/>
          <p:nvPr/>
        </p:nvSpPr>
        <p:spPr>
          <a:xfrm>
            <a:off x="5961415" y="4965284"/>
            <a:ext cx="1675150" cy="461665"/>
          </a:xfrm>
          <a:prstGeom prst="rect">
            <a:avLst/>
          </a:prstGeom>
          <a:noFill/>
        </p:spPr>
        <p:txBody>
          <a:bodyPr wrap="square" rtlCol="0">
            <a:spAutoFit/>
          </a:bodyPr>
          <a:lstStyle/>
          <a:p>
            <a:pPr algn="ctr"/>
            <a:r>
              <a:rPr lang="en-US" sz="1200" b="1" dirty="0">
                <a:solidFill>
                  <a:schemeClr val="tx1">
                    <a:lumMod val="75000"/>
                  </a:schemeClr>
                </a:solidFill>
              </a:rPr>
              <a:t>February 2018 - Acquired by</a:t>
            </a:r>
          </a:p>
        </p:txBody>
      </p:sp>
      <p:sp>
        <p:nvSpPr>
          <p:cNvPr id="19" name="Oval 18">
            <a:extLst>
              <a:ext uri="{FF2B5EF4-FFF2-40B4-BE49-F238E27FC236}">
                <a16:creationId xmlns:a16="http://schemas.microsoft.com/office/drawing/2014/main" id="{F14E2A91-C6E4-4423-8181-3A4065EE5AB1}"/>
              </a:ext>
            </a:extLst>
          </p:cNvPr>
          <p:cNvSpPr/>
          <p:nvPr/>
        </p:nvSpPr>
        <p:spPr>
          <a:xfrm>
            <a:off x="6995353" y="3574605"/>
            <a:ext cx="292307" cy="268573"/>
          </a:xfrm>
          <a:prstGeom prst="ellipse">
            <a:avLst/>
          </a:prstGeom>
          <a:solidFill>
            <a:srgbClr val="CC0000"/>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3676ADC0-DAF5-4C1D-BEC7-16741AF59FF2}"/>
              </a:ext>
            </a:extLst>
          </p:cNvPr>
          <p:cNvSpPr txBox="1"/>
          <p:nvPr/>
        </p:nvSpPr>
        <p:spPr>
          <a:xfrm>
            <a:off x="6245499" y="2764513"/>
            <a:ext cx="1831788" cy="276999"/>
          </a:xfrm>
          <a:prstGeom prst="rect">
            <a:avLst/>
          </a:prstGeom>
          <a:noFill/>
        </p:spPr>
        <p:txBody>
          <a:bodyPr wrap="square" rtlCol="0">
            <a:spAutoFit/>
          </a:bodyPr>
          <a:lstStyle/>
          <a:p>
            <a:pPr algn="ctr"/>
            <a:r>
              <a:rPr lang="en-US" sz="1200" b="1" dirty="0">
                <a:solidFill>
                  <a:schemeClr val="tx1">
                    <a:lumMod val="75000"/>
                  </a:schemeClr>
                </a:solidFill>
              </a:rPr>
              <a:t>July 2018 -Merged</a:t>
            </a:r>
          </a:p>
        </p:txBody>
      </p:sp>
      <p:sp>
        <p:nvSpPr>
          <p:cNvPr id="21" name="TextBox 20">
            <a:extLst>
              <a:ext uri="{FF2B5EF4-FFF2-40B4-BE49-F238E27FC236}">
                <a16:creationId xmlns:a16="http://schemas.microsoft.com/office/drawing/2014/main" id="{9255C11D-58CA-4DFE-A662-133BBDDE8EFE}"/>
              </a:ext>
            </a:extLst>
          </p:cNvPr>
          <p:cNvSpPr txBox="1"/>
          <p:nvPr/>
        </p:nvSpPr>
        <p:spPr>
          <a:xfrm>
            <a:off x="2154369" y="1142615"/>
            <a:ext cx="8732475" cy="584775"/>
          </a:xfrm>
          <a:prstGeom prst="rect">
            <a:avLst/>
          </a:prstGeom>
          <a:noFill/>
        </p:spPr>
        <p:txBody>
          <a:bodyPr wrap="square" rtlCol="0">
            <a:spAutoFit/>
          </a:bodyPr>
          <a:lstStyle/>
          <a:p>
            <a:pPr algn="ctr"/>
            <a:r>
              <a:rPr lang="en-US" sz="1600" b="1" dirty="0">
                <a:solidFill>
                  <a:schemeClr val="tx1">
                    <a:lumMod val="75000"/>
                  </a:schemeClr>
                </a:solidFill>
              </a:rPr>
              <a:t>		powers Security dealers through our cloud-based, paperless, secure alarm billing software to keep track of appointments, invoices, work orders, proposals and payments. </a:t>
            </a:r>
          </a:p>
        </p:txBody>
      </p:sp>
      <p:pic>
        <p:nvPicPr>
          <p:cNvPr id="22" name="Picture 21">
            <a:extLst>
              <a:ext uri="{FF2B5EF4-FFF2-40B4-BE49-F238E27FC236}">
                <a16:creationId xmlns:a16="http://schemas.microsoft.com/office/drawing/2014/main" id="{FF6F2B28-CCFC-44DC-A045-9873515ABDA0}"/>
              </a:ext>
            </a:extLst>
          </p:cNvPr>
          <p:cNvPicPr>
            <a:picLocks noChangeAspect="1"/>
          </p:cNvPicPr>
          <p:nvPr/>
        </p:nvPicPr>
        <p:blipFill rotWithShape="1">
          <a:blip r:embed="rId4"/>
          <a:srcRect b="26996"/>
          <a:stretch/>
        </p:blipFill>
        <p:spPr>
          <a:xfrm>
            <a:off x="2917358" y="3006811"/>
            <a:ext cx="1113070" cy="348253"/>
          </a:xfrm>
          <a:prstGeom prst="rect">
            <a:avLst/>
          </a:prstGeom>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587A91C9-007D-46EF-90AA-89DBFA2538A9}"/>
              </a:ext>
            </a:extLst>
          </p:cNvPr>
          <p:cNvPicPr>
            <a:picLocks noChangeAspect="1"/>
          </p:cNvPicPr>
          <p:nvPr/>
        </p:nvPicPr>
        <p:blipFill rotWithShape="1">
          <a:blip r:embed="rId5">
            <a:extLst>
              <a:ext uri="{28A0092B-C50C-407E-A947-70E740481C1C}">
                <a14:useLocalDpi xmlns:a14="http://schemas.microsoft.com/office/drawing/2010/main" val="0"/>
              </a:ext>
            </a:extLst>
          </a:blip>
          <a:srcRect l="16253" t="69705" r="61208" b="23348"/>
          <a:stretch/>
        </p:blipFill>
        <p:spPr>
          <a:xfrm>
            <a:off x="3475982" y="4985826"/>
            <a:ext cx="1242518" cy="234024"/>
          </a:xfrm>
          <a:prstGeom prst="rect">
            <a:avLst/>
          </a:prstGeom>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ABDFAAAC-79A2-4F17-B3AB-4DB88E200258}"/>
              </a:ext>
            </a:extLst>
          </p:cNvPr>
          <p:cNvPicPr>
            <a:picLocks noChangeAspect="1"/>
          </p:cNvPicPr>
          <p:nvPr/>
        </p:nvPicPr>
        <p:blipFill rotWithShape="1">
          <a:blip r:embed="rId5">
            <a:extLst>
              <a:ext uri="{28A0092B-C50C-407E-A947-70E740481C1C}">
                <a14:useLocalDpi xmlns:a14="http://schemas.microsoft.com/office/drawing/2010/main" val="0"/>
              </a:ext>
            </a:extLst>
          </a:blip>
          <a:srcRect l="62500" t="68575" r="15065" b="23611"/>
          <a:stretch/>
        </p:blipFill>
        <p:spPr>
          <a:xfrm>
            <a:off x="5351285" y="3428348"/>
            <a:ext cx="1276727" cy="271751"/>
          </a:xfrm>
          <a:prstGeom prst="rect">
            <a:avLst/>
          </a:prstGeom>
          <a:effectLst>
            <a:outerShdw blurRad="63500" sx="102000" sy="102000" algn="ctr" rotWithShape="0">
              <a:prstClr val="black">
                <a:alpha val="40000"/>
              </a:prstClr>
            </a:outerShdw>
          </a:effectLst>
        </p:spPr>
      </p:pic>
      <p:pic>
        <p:nvPicPr>
          <p:cNvPr id="25" name="Picture 24">
            <a:extLst>
              <a:ext uri="{FF2B5EF4-FFF2-40B4-BE49-F238E27FC236}">
                <a16:creationId xmlns:a16="http://schemas.microsoft.com/office/drawing/2014/main" id="{42D28332-1358-4929-A265-8D3E746480A0}"/>
              </a:ext>
            </a:extLst>
          </p:cNvPr>
          <p:cNvPicPr>
            <a:picLocks noChangeAspect="1"/>
          </p:cNvPicPr>
          <p:nvPr/>
        </p:nvPicPr>
        <p:blipFill rotWithShape="1">
          <a:blip r:embed="rId5">
            <a:extLst>
              <a:ext uri="{28A0092B-C50C-407E-A947-70E740481C1C}">
                <a14:useLocalDpi xmlns:a14="http://schemas.microsoft.com/office/drawing/2010/main" val="0"/>
              </a:ext>
            </a:extLst>
          </a:blip>
          <a:srcRect l="62500" t="68575" r="15065" b="23611"/>
          <a:stretch/>
        </p:blipFill>
        <p:spPr>
          <a:xfrm>
            <a:off x="2335664" y="1059368"/>
            <a:ext cx="1999185" cy="425526"/>
          </a:xfrm>
          <a:prstGeom prst="rect">
            <a:avLst/>
          </a:prstGeom>
          <a:effectLst>
            <a:outerShdw blurRad="63500" sx="102000" sy="102000" algn="ctr" rotWithShape="0">
              <a:prstClr val="black">
                <a:alpha val="40000"/>
              </a:prstClr>
            </a:outerShdw>
          </a:effectLst>
        </p:spPr>
      </p:pic>
      <p:pic>
        <p:nvPicPr>
          <p:cNvPr id="26" name="Picture 25">
            <a:extLst>
              <a:ext uri="{FF2B5EF4-FFF2-40B4-BE49-F238E27FC236}">
                <a16:creationId xmlns:a16="http://schemas.microsoft.com/office/drawing/2014/main" id="{C5656788-DDB7-4FDD-90B6-09ADC0DFCD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6392" y="3022683"/>
            <a:ext cx="630003" cy="535503"/>
          </a:xfrm>
          <a:prstGeom prst="rect">
            <a:avLst/>
          </a:prstGeom>
          <a:effectLst>
            <a:outerShdw blurRad="63500" sx="102000" sy="102000" algn="ctr" rotWithShape="0">
              <a:prstClr val="black">
                <a:alpha val="40000"/>
              </a:prstClr>
            </a:outerShdw>
          </a:effectLst>
        </p:spPr>
      </p:pic>
      <p:cxnSp>
        <p:nvCxnSpPr>
          <p:cNvPr id="27" name="Straight Connector 26">
            <a:extLst>
              <a:ext uri="{FF2B5EF4-FFF2-40B4-BE49-F238E27FC236}">
                <a16:creationId xmlns:a16="http://schemas.microsoft.com/office/drawing/2014/main" id="{D6FA19CB-6D36-4009-8727-7489D56A4F99}"/>
              </a:ext>
            </a:extLst>
          </p:cNvPr>
          <p:cNvCxnSpPr>
            <a:cxnSpLocks/>
          </p:cNvCxnSpPr>
          <p:nvPr/>
        </p:nvCxnSpPr>
        <p:spPr>
          <a:xfrm flipV="1">
            <a:off x="7876413" y="2749465"/>
            <a:ext cx="0" cy="1392781"/>
          </a:xfrm>
          <a:prstGeom prst="line">
            <a:avLst/>
          </a:prstGeom>
          <a:ln>
            <a:solidFill>
              <a:srgbClr val="CC0000"/>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00529F85-72B6-444A-B422-B7501CE9F109}"/>
              </a:ext>
            </a:extLst>
          </p:cNvPr>
          <p:cNvSpPr/>
          <p:nvPr/>
        </p:nvSpPr>
        <p:spPr>
          <a:xfrm>
            <a:off x="7724459" y="2539850"/>
            <a:ext cx="292307" cy="268573"/>
          </a:xfrm>
          <a:prstGeom prst="ellipse">
            <a:avLst/>
          </a:prstGeom>
          <a:solidFill>
            <a:srgbClr val="CC0000"/>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81E0E16-14CC-4D90-9ED5-1406CF5BC3F5}"/>
              </a:ext>
            </a:extLst>
          </p:cNvPr>
          <p:cNvSpPr txBox="1"/>
          <p:nvPr/>
        </p:nvSpPr>
        <p:spPr>
          <a:xfrm>
            <a:off x="7261093" y="1879512"/>
            <a:ext cx="1230639" cy="276999"/>
          </a:xfrm>
          <a:prstGeom prst="rect">
            <a:avLst/>
          </a:prstGeom>
          <a:noFill/>
        </p:spPr>
        <p:txBody>
          <a:bodyPr wrap="square" rtlCol="0">
            <a:spAutoFit/>
          </a:bodyPr>
          <a:lstStyle/>
          <a:p>
            <a:pPr algn="ctr"/>
            <a:r>
              <a:rPr lang="en-US" sz="1200" b="1" dirty="0">
                <a:solidFill>
                  <a:schemeClr val="tx1">
                    <a:lumMod val="75000"/>
                  </a:schemeClr>
                </a:solidFill>
              </a:rPr>
              <a:t>November 2018 </a:t>
            </a:r>
          </a:p>
        </p:txBody>
      </p:sp>
      <p:pic>
        <p:nvPicPr>
          <p:cNvPr id="30" name="Picture 2" descr="b+p">
            <a:extLst>
              <a:ext uri="{FF2B5EF4-FFF2-40B4-BE49-F238E27FC236}">
                <a16:creationId xmlns:a16="http://schemas.microsoft.com/office/drawing/2014/main" id="{27C27C3B-AB7C-4ADE-AAFE-73509CE13A4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38355" y="2129533"/>
            <a:ext cx="1079046" cy="3596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31" name="Straight Connector 30">
            <a:extLst>
              <a:ext uri="{FF2B5EF4-FFF2-40B4-BE49-F238E27FC236}">
                <a16:creationId xmlns:a16="http://schemas.microsoft.com/office/drawing/2014/main" id="{0CEF292C-6409-4518-B496-B135769BA4CA}"/>
              </a:ext>
            </a:extLst>
          </p:cNvPr>
          <p:cNvCxnSpPr>
            <a:cxnSpLocks/>
          </p:cNvCxnSpPr>
          <p:nvPr/>
        </p:nvCxnSpPr>
        <p:spPr>
          <a:xfrm flipV="1">
            <a:off x="8417401" y="4151103"/>
            <a:ext cx="0" cy="1068748"/>
          </a:xfrm>
          <a:prstGeom prst="line">
            <a:avLst/>
          </a:prstGeom>
          <a:ln>
            <a:solidFill>
              <a:srgbClr val="CC0000"/>
            </a:solidFill>
          </a:ln>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1649E87C-BAA8-4134-96F9-7D417162E2DD}"/>
              </a:ext>
            </a:extLst>
          </p:cNvPr>
          <p:cNvSpPr/>
          <p:nvPr/>
        </p:nvSpPr>
        <p:spPr>
          <a:xfrm>
            <a:off x="8271247" y="5158376"/>
            <a:ext cx="292307" cy="268573"/>
          </a:xfrm>
          <a:prstGeom prst="ellipse">
            <a:avLst/>
          </a:prstGeom>
          <a:solidFill>
            <a:srgbClr val="CC0000"/>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4E3D55-952A-4424-9E6A-F3115A1E63AC}"/>
              </a:ext>
            </a:extLst>
          </p:cNvPr>
          <p:cNvGrpSpPr/>
          <p:nvPr/>
        </p:nvGrpSpPr>
        <p:grpSpPr>
          <a:xfrm>
            <a:off x="7839246" y="5505616"/>
            <a:ext cx="1156307" cy="640865"/>
            <a:chOff x="7505871" y="5115091"/>
            <a:chExt cx="1156307" cy="640865"/>
          </a:xfrm>
        </p:grpSpPr>
        <p:pic>
          <p:nvPicPr>
            <p:cNvPr id="34" name="Picture 33">
              <a:extLst>
                <a:ext uri="{FF2B5EF4-FFF2-40B4-BE49-F238E27FC236}">
                  <a16:creationId xmlns:a16="http://schemas.microsoft.com/office/drawing/2014/main" id="{D8032B4D-C649-4FAE-9CC0-EA6E149DFF2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8612" b="23968"/>
            <a:stretch/>
          </p:blipFill>
          <p:spPr>
            <a:xfrm>
              <a:off x="7683391" y="5115091"/>
              <a:ext cx="858507" cy="407110"/>
            </a:xfrm>
            <a:prstGeom prst="rect">
              <a:avLst/>
            </a:prstGeom>
            <a:effectLst>
              <a:outerShdw blurRad="63500" sx="102000" sy="102000" algn="ctr" rotWithShape="0">
                <a:prstClr val="black">
                  <a:alpha val="40000"/>
                </a:prstClr>
              </a:outerShdw>
            </a:effectLst>
          </p:spPr>
        </p:pic>
        <p:sp>
          <p:nvSpPr>
            <p:cNvPr id="35" name="TextBox 34">
              <a:extLst>
                <a:ext uri="{FF2B5EF4-FFF2-40B4-BE49-F238E27FC236}">
                  <a16:creationId xmlns:a16="http://schemas.microsoft.com/office/drawing/2014/main" id="{DA79BB3B-AE92-4A91-B9E2-781B421A809A}"/>
                </a:ext>
              </a:extLst>
            </p:cNvPr>
            <p:cNvSpPr txBox="1"/>
            <p:nvPr/>
          </p:nvSpPr>
          <p:spPr>
            <a:xfrm>
              <a:off x="7505871" y="5478957"/>
              <a:ext cx="1156307" cy="276999"/>
            </a:xfrm>
            <a:prstGeom prst="rect">
              <a:avLst/>
            </a:prstGeom>
            <a:noFill/>
          </p:spPr>
          <p:txBody>
            <a:bodyPr wrap="square" rtlCol="0">
              <a:spAutoFit/>
            </a:bodyPr>
            <a:lstStyle/>
            <a:p>
              <a:pPr algn="ctr"/>
              <a:r>
                <a:rPr lang="en-US" sz="1200" b="1" dirty="0">
                  <a:solidFill>
                    <a:schemeClr val="tx1">
                      <a:lumMod val="75000"/>
                    </a:schemeClr>
                  </a:solidFill>
                </a:rPr>
                <a:t>February 2019</a:t>
              </a:r>
            </a:p>
          </p:txBody>
        </p:sp>
      </p:grpSp>
    </p:spTree>
    <p:extLst>
      <p:ext uri="{BB962C8B-B14F-4D97-AF65-F5344CB8AC3E}">
        <p14:creationId xmlns:p14="http://schemas.microsoft.com/office/powerpoint/2010/main" val="340994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50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3500"/>
                            </p:stCondLst>
                            <p:childTnLst>
                              <p:par>
                                <p:cTn id="32" presetID="26" presetClass="emph" presetSubtype="0" fill="hold" nodeType="afterEffect">
                                  <p:stCondLst>
                                    <p:cond delay="0"/>
                                  </p:stCondLst>
                                  <p:childTnLst>
                                    <p:animEffect transition="out" filter="fade">
                                      <p:cBhvr>
                                        <p:cTn id="33" dur="500" tmFilter="0, 0; .2, .5; .8, .5; 1, 0"/>
                                        <p:tgtEl>
                                          <p:spTgt spid="33"/>
                                        </p:tgtEl>
                                      </p:cBhvr>
                                    </p:animEffect>
                                    <p:animScale>
                                      <p:cBhvr>
                                        <p:cTn id="34"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587D06-DD57-4199-8AD3-A94656966099}"/>
              </a:ext>
            </a:extLst>
          </p:cNvPr>
          <p:cNvSpPr txBox="1"/>
          <p:nvPr/>
        </p:nvSpPr>
        <p:spPr>
          <a:xfrm>
            <a:off x="7733663" y="1381392"/>
            <a:ext cx="3880884" cy="3508653"/>
          </a:xfrm>
          <a:prstGeom prst="rect">
            <a:avLst/>
          </a:prstGeom>
          <a:noFill/>
        </p:spPr>
        <p:txBody>
          <a:bodyPr wrap="square" rtlCol="0">
            <a:spAutoFit/>
          </a:bodyPr>
          <a:lstStyle/>
          <a:p>
            <a:pPr algn="ctr"/>
            <a:r>
              <a:rPr lang="en-US" sz="3600" b="1" dirty="0">
                <a:solidFill>
                  <a:srgbClr val="C61223"/>
                </a:solidFill>
              </a:rPr>
              <a:t>“Of the industry is investing in digital transformation that will be able to maximize outcomes”</a:t>
            </a:r>
          </a:p>
          <a:p>
            <a:pPr algn="ctr"/>
            <a:r>
              <a:rPr lang="en-US" sz="600" b="1" dirty="0">
                <a:solidFill>
                  <a:srgbClr val="C61223"/>
                </a:solidFill>
              </a:rPr>
              <a:t>https://www.mbtmag.com/article/2018/06/how-digital-transformation-impacts-manufacturing-industry</a:t>
            </a:r>
          </a:p>
        </p:txBody>
      </p:sp>
      <p:sp>
        <p:nvSpPr>
          <p:cNvPr id="5" name="Rectangle 4">
            <a:extLst>
              <a:ext uri="{FF2B5EF4-FFF2-40B4-BE49-F238E27FC236}">
                <a16:creationId xmlns:a16="http://schemas.microsoft.com/office/drawing/2014/main" id="{448BA7F0-C213-46E4-8A14-A4018C136F6E}"/>
              </a:ext>
            </a:extLst>
          </p:cNvPr>
          <p:cNvSpPr/>
          <p:nvPr/>
        </p:nvSpPr>
        <p:spPr>
          <a:xfrm>
            <a:off x="446040" y="2105561"/>
            <a:ext cx="3417923" cy="2646878"/>
          </a:xfrm>
          <a:prstGeom prst="rect">
            <a:avLst/>
          </a:prstGeom>
        </p:spPr>
        <p:txBody>
          <a:bodyPr wrap="none">
            <a:spAutoFit/>
          </a:bodyPr>
          <a:lstStyle/>
          <a:p>
            <a:pPr algn="ctr"/>
            <a:r>
              <a:rPr lang="en-US" sz="16600" b="1" dirty="0">
                <a:solidFill>
                  <a:srgbClr val="C61223"/>
                </a:solidFill>
                <a:effectLst>
                  <a:outerShdw blurRad="38100" dist="38100" dir="2700000" algn="tl">
                    <a:srgbClr val="000000">
                      <a:alpha val="43137"/>
                    </a:srgbClr>
                  </a:outerShdw>
                </a:effectLst>
              </a:rPr>
              <a:t>30</a:t>
            </a:r>
            <a:r>
              <a:rPr lang="en-US" sz="11500" b="1" dirty="0">
                <a:solidFill>
                  <a:srgbClr val="C61223"/>
                </a:solidFill>
                <a:effectLst>
                  <a:outerShdw blurRad="38100" dist="38100" dir="2700000" algn="tl">
                    <a:srgbClr val="000000">
                      <a:alpha val="43137"/>
                    </a:srgbClr>
                  </a:outerShdw>
                </a:effectLst>
              </a:rPr>
              <a:t>%</a:t>
            </a:r>
            <a:endParaRPr lang="en-US" sz="2800" b="1" dirty="0">
              <a:solidFill>
                <a:srgbClr val="C61223"/>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F505801E-4090-4081-93B7-D5C9E2CEC5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250" r="97788">
                        <a14:foregroundMark x1="5769" y1="35000" x2="5962" y2="36923"/>
                        <a14:foregroundMark x1="1442" y1="50000" x2="2115" y2="52308"/>
                        <a14:foregroundMark x1="93077" y1="51346" x2="94135" y2="55385"/>
                        <a14:foregroundMark x1="97788" y1="40192" x2="96923" y2="44808"/>
                        <a14:foregroundMark x1="82500" y1="41154" x2="82596" y2="47500"/>
                        <a14:foregroundMark x1="80481" y1="64808" x2="80865" y2="66731"/>
                        <a14:foregroundMark x1="19423" y1="40385" x2="19327" y2="45192"/>
                        <a14:foregroundMark x1="10577" y1="47500" x2="10769" y2="49423"/>
                        <a14:foregroundMark x1="7788" y1="28269" x2="7788" y2="28269"/>
                        <a14:foregroundMark x1="7500" y1="30192" x2="7500" y2="30192"/>
                        <a14:foregroundMark x1="24808" y1="38269" x2="24615" y2="42308"/>
                        <a14:foregroundMark x1="84712" y1="64615" x2="84904" y2="65385"/>
                        <a14:foregroundMark x1="49135" y1="39615" x2="49135" y2="39615"/>
                        <a14:foregroundMark x1="62500" y1="40769" x2="62500" y2="40769"/>
                        <a14:foregroundMark x1="75962" y1="35000" x2="75962" y2="35000"/>
                        <a14:foregroundMark x1="73558" y1="62885" x2="73558" y2="62885"/>
                        <a14:foregroundMark x1="65385" y1="64615" x2="65385" y2="64615"/>
                        <a14:foregroundMark x1="56731" y1="64038" x2="56731" y2="64038"/>
                        <a14:foregroundMark x1="44615" y1="65192" x2="44615" y2="65192"/>
                        <a14:foregroundMark x1="14423" y1="35577" x2="14423" y2="35577"/>
                        <a14:backgroundMark x1="8558" y1="6154" x2="15096" y2="7692"/>
                        <a14:backgroundMark x1="13077" y1="11154" x2="21154" y2="11154"/>
                        <a14:backgroundMark x1="21154" y1="11154" x2="51923" y2="9615"/>
                        <a14:backgroundMark x1="51923" y1="9615" x2="52019" y2="9615"/>
                        <a14:backgroundMark x1="23654" y1="70577" x2="25865" y2="70577"/>
                        <a14:backgroundMark x1="15096" y1="69615" x2="17596" y2="70577"/>
                        <a14:backgroundMark x1="30000" y1="70962" x2="38077" y2="70962"/>
                        <a14:backgroundMark x1="38077" y1="70962" x2="39904" y2="70962"/>
                        <a14:backgroundMark x1="41154" y1="70962" x2="48750" y2="71731"/>
                        <a14:backgroundMark x1="48750" y1="71731" x2="51635" y2="71538"/>
                        <a14:backgroundMark x1="53750" y1="71154" x2="60000" y2="71154"/>
                        <a14:backgroundMark x1="60000" y1="71154" x2="69808" y2="70385"/>
                        <a14:backgroundMark x1="69808" y1="70385" x2="80481" y2="70962"/>
                        <a14:backgroundMark x1="90577" y1="70962" x2="97596" y2="70385"/>
                        <a14:backgroundMark x1="86731" y1="53269" x2="86731" y2="48077"/>
                        <a14:backgroundMark x1="94423" y1="35385" x2="93750" y2="30000"/>
                        <a14:backgroundMark x1="83654" y1="31538" x2="90192" y2="30385"/>
                        <a14:backgroundMark x1="78942" y1="47115" x2="79038" y2="48269"/>
                        <a14:backgroundMark x1="63558" y1="65192" x2="63077" y2="65192"/>
                        <a14:backgroundMark x1="70192" y1="65385" x2="70865" y2="65385"/>
                        <a14:backgroundMark x1="78558" y1="64423" x2="78750" y2="64423"/>
                        <a14:backgroundMark x1="78173" y1="66731" x2="78462" y2="66731"/>
                        <a14:backgroundMark x1="32404" y1="30000" x2="34038" y2="31154"/>
                        <a14:backgroundMark x1="30385" y1="30577" x2="33365" y2="30577"/>
                        <a14:backgroundMark x1="25769" y1="30192" x2="28942" y2="29615"/>
                        <a14:backgroundMark x1="27115" y1="49231" x2="27596" y2="56923"/>
                        <a14:backgroundMark x1="34327" y1="53077" x2="35769" y2="59231"/>
                        <a14:backgroundMark x1="40769" y1="46538" x2="40962" y2="50769"/>
                        <a14:backgroundMark x1="47788" y1="32115" x2="47788" y2="35577"/>
                        <a14:backgroundMark x1="51442" y1="28269" x2="53462" y2="35769"/>
                        <a14:backgroundMark x1="58942" y1="29423" x2="61250" y2="34038"/>
                        <a14:backgroundMark x1="12404" y1="40000" x2="13846" y2="42308"/>
                        <a14:backgroundMark x1="15673" y1="28269" x2="16346" y2="30192"/>
                        <a14:backgroundMark x1="2115" y1="30000" x2="3269" y2="28654"/>
                        <a14:backgroundMark x1="2788" y1="45385" x2="4423" y2="48654"/>
                        <a14:backgroundMark x1="6731" y1="31346" x2="6731" y2="31346"/>
                        <a14:backgroundMark x1="8654" y1="33269" x2="8654" y2="33269"/>
                        <a14:backgroundMark x1="6442" y1="29231" x2="6442" y2="29231"/>
                        <a14:backgroundMark x1="60000" y1="44231" x2="60096" y2="46731"/>
                        <a14:backgroundMark x1="17885" y1="26538" x2="17981" y2="26538"/>
                        <a14:backgroundMark x1="19327" y1="26538" x2="19519" y2="26538"/>
                        <a14:backgroundMark x1="7404" y1="29231" x2="7404" y2="29231"/>
                        <a14:backgroundMark x1="10096" y1="26538" x2="10096" y2="26538"/>
                        <a14:backgroundMark x1="14038" y1="59231" x2="14038" y2="59231"/>
                        <a14:backgroundMark x1="4615" y1="60577" x2="5096" y2="60577"/>
                      </a14:backgroundRemoval>
                    </a14:imgEffect>
                  </a14:imgLayer>
                </a14:imgProps>
              </a:ext>
              <a:ext uri="{28A0092B-C50C-407E-A947-70E740481C1C}">
                <a14:useLocalDpi xmlns:a14="http://schemas.microsoft.com/office/drawing/2010/main" val="0"/>
              </a:ext>
            </a:extLst>
          </a:blip>
          <a:srcRect t="25574" b="27689"/>
          <a:stretch/>
        </p:blipFill>
        <p:spPr>
          <a:xfrm>
            <a:off x="767574" y="1831204"/>
            <a:ext cx="2774853" cy="648436"/>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B80670E5-87D2-4569-BECB-44096950A6EA}"/>
              </a:ext>
            </a:extLst>
          </p:cNvPr>
          <p:cNvPicPr>
            <a:picLocks noChangeAspect="1"/>
          </p:cNvPicPr>
          <p:nvPr/>
        </p:nvPicPr>
        <p:blipFill rotWithShape="1">
          <a:blip r:embed="rId5"/>
          <a:srcRect l="25718" t="7522" r="25759" b="8268"/>
          <a:stretch/>
        </p:blipFill>
        <p:spPr>
          <a:xfrm>
            <a:off x="4328231" y="1715911"/>
            <a:ext cx="2941163" cy="3071769"/>
          </a:xfrm>
          <a:prstGeom prst="rect">
            <a:avLst/>
          </a:prstGeom>
        </p:spPr>
      </p:pic>
    </p:spTree>
    <p:extLst>
      <p:ext uri="{BB962C8B-B14F-4D97-AF65-F5344CB8AC3E}">
        <p14:creationId xmlns:p14="http://schemas.microsoft.com/office/powerpoint/2010/main" val="155622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6B3446-F053-4574-B7B1-9A8B5E9E7D26}"/>
              </a:ext>
            </a:extLst>
          </p:cNvPr>
          <p:cNvSpPr/>
          <p:nvPr/>
        </p:nvSpPr>
        <p:spPr>
          <a:xfrm>
            <a:off x="1186393" y="5326839"/>
            <a:ext cx="4169124" cy="800219"/>
          </a:xfrm>
          <a:prstGeom prst="rect">
            <a:avLst/>
          </a:prstGeom>
        </p:spPr>
        <p:txBody>
          <a:bodyPr wrap="square">
            <a:spAutoFit/>
          </a:bodyPr>
          <a:lstStyle/>
          <a:p>
            <a:r>
              <a:rPr lang="en-US" b="1" dirty="0">
                <a:solidFill>
                  <a:srgbClr val="87755F"/>
                </a:solidFill>
                <a:latin typeface="Helvetica 55 Roman"/>
              </a:rPr>
              <a:t>Outdated System </a:t>
            </a:r>
            <a:endParaRPr lang="en-US" dirty="0">
              <a:solidFill>
                <a:srgbClr val="87755F"/>
              </a:solidFill>
              <a:latin typeface="Helvetica 55 Roman"/>
            </a:endParaRPr>
          </a:p>
          <a:p>
            <a:r>
              <a:rPr lang="en-US" sz="1400" dirty="0">
                <a:solidFill>
                  <a:srgbClr val="87755F"/>
                </a:solidFill>
                <a:latin typeface="Helvetica 45 Light"/>
              </a:rPr>
              <a:t>Is your software inflexible due to outdated technology? </a:t>
            </a:r>
          </a:p>
        </p:txBody>
      </p:sp>
      <p:sp>
        <p:nvSpPr>
          <p:cNvPr id="5" name="Rectangle 4">
            <a:extLst>
              <a:ext uri="{FF2B5EF4-FFF2-40B4-BE49-F238E27FC236}">
                <a16:creationId xmlns:a16="http://schemas.microsoft.com/office/drawing/2014/main" id="{E06F0A46-6A30-4F18-B847-DFE051CFE56E}"/>
              </a:ext>
            </a:extLst>
          </p:cNvPr>
          <p:cNvSpPr/>
          <p:nvPr/>
        </p:nvSpPr>
        <p:spPr>
          <a:xfrm>
            <a:off x="1186393" y="1234053"/>
            <a:ext cx="4330440" cy="584775"/>
          </a:xfrm>
          <a:prstGeom prst="rect">
            <a:avLst/>
          </a:prstGeom>
        </p:spPr>
        <p:txBody>
          <a:bodyPr wrap="square">
            <a:spAutoFit/>
          </a:bodyPr>
          <a:lstStyle/>
          <a:p>
            <a:r>
              <a:rPr lang="en-US" b="1" dirty="0">
                <a:solidFill>
                  <a:schemeClr val="tx1">
                    <a:lumMod val="50000"/>
                  </a:schemeClr>
                </a:solidFill>
                <a:latin typeface="Helvetica 55 Roman"/>
              </a:rPr>
              <a:t>Dependent on Spreadsheets </a:t>
            </a:r>
            <a:endParaRPr lang="en-US" dirty="0">
              <a:solidFill>
                <a:schemeClr val="tx1">
                  <a:lumMod val="50000"/>
                </a:schemeClr>
              </a:solidFill>
              <a:latin typeface="Helvetica 55 Roman"/>
            </a:endParaRPr>
          </a:p>
          <a:p>
            <a:r>
              <a:rPr lang="en-US" sz="1400" dirty="0">
                <a:solidFill>
                  <a:schemeClr val="tx1">
                    <a:lumMod val="50000"/>
                  </a:schemeClr>
                </a:solidFill>
                <a:latin typeface="Helvetica 45 Light"/>
              </a:rPr>
              <a:t>Is Excel your go-to for complex tasks like billing? </a:t>
            </a:r>
            <a:endParaRPr lang="en-US" sz="1400" dirty="0">
              <a:solidFill>
                <a:schemeClr val="tx1">
                  <a:lumMod val="50000"/>
                </a:schemeClr>
              </a:solidFill>
            </a:endParaRPr>
          </a:p>
        </p:txBody>
      </p:sp>
      <p:sp>
        <p:nvSpPr>
          <p:cNvPr id="6" name="Rectangle 5">
            <a:extLst>
              <a:ext uri="{FF2B5EF4-FFF2-40B4-BE49-F238E27FC236}">
                <a16:creationId xmlns:a16="http://schemas.microsoft.com/office/drawing/2014/main" id="{690635A5-3E87-4C9B-802F-8F32CAC3F884}"/>
              </a:ext>
            </a:extLst>
          </p:cNvPr>
          <p:cNvSpPr/>
          <p:nvPr/>
        </p:nvSpPr>
        <p:spPr>
          <a:xfrm>
            <a:off x="6494949" y="1505920"/>
            <a:ext cx="5337162" cy="584775"/>
          </a:xfrm>
          <a:prstGeom prst="rect">
            <a:avLst/>
          </a:prstGeom>
        </p:spPr>
        <p:txBody>
          <a:bodyPr wrap="square">
            <a:spAutoFit/>
          </a:bodyPr>
          <a:lstStyle/>
          <a:p>
            <a:r>
              <a:rPr lang="en-US" b="1" dirty="0">
                <a:solidFill>
                  <a:srgbClr val="8E8079"/>
                </a:solidFill>
                <a:latin typeface="Helvetica 55 Roman"/>
              </a:rPr>
              <a:t>Generic Features </a:t>
            </a:r>
            <a:endParaRPr lang="en-US" dirty="0">
              <a:solidFill>
                <a:srgbClr val="8E8079"/>
              </a:solidFill>
              <a:latin typeface="Helvetica 55 Roman"/>
            </a:endParaRPr>
          </a:p>
          <a:p>
            <a:r>
              <a:rPr lang="en-US" sz="1400" dirty="0">
                <a:solidFill>
                  <a:srgbClr val="8E8079"/>
                </a:solidFill>
                <a:latin typeface="Helvetica 45 Light"/>
              </a:rPr>
              <a:t>Does your software lack security-specific functionality? </a:t>
            </a:r>
            <a:endParaRPr lang="en-US" sz="1400" dirty="0">
              <a:solidFill>
                <a:srgbClr val="8E8079"/>
              </a:solidFill>
            </a:endParaRPr>
          </a:p>
        </p:txBody>
      </p:sp>
      <p:sp>
        <p:nvSpPr>
          <p:cNvPr id="7" name="Rectangle 6">
            <a:extLst>
              <a:ext uri="{FF2B5EF4-FFF2-40B4-BE49-F238E27FC236}">
                <a16:creationId xmlns:a16="http://schemas.microsoft.com/office/drawing/2014/main" id="{FCE7A402-3870-4642-9A59-ACA411B661C4}"/>
              </a:ext>
            </a:extLst>
          </p:cNvPr>
          <p:cNvSpPr/>
          <p:nvPr/>
        </p:nvSpPr>
        <p:spPr>
          <a:xfrm>
            <a:off x="1186393" y="3325677"/>
            <a:ext cx="4156892" cy="584775"/>
          </a:xfrm>
          <a:prstGeom prst="rect">
            <a:avLst/>
          </a:prstGeom>
        </p:spPr>
        <p:txBody>
          <a:bodyPr wrap="square">
            <a:spAutoFit/>
          </a:bodyPr>
          <a:lstStyle/>
          <a:p>
            <a:r>
              <a:rPr lang="en-US" b="1" dirty="0">
                <a:solidFill>
                  <a:srgbClr val="802628"/>
                </a:solidFill>
                <a:latin typeface="Helvetica 55 Roman"/>
              </a:rPr>
              <a:t>Missed Billings </a:t>
            </a:r>
            <a:endParaRPr lang="en-US" dirty="0">
              <a:solidFill>
                <a:srgbClr val="802628"/>
              </a:solidFill>
              <a:latin typeface="Helvetica 55 Roman"/>
            </a:endParaRPr>
          </a:p>
          <a:p>
            <a:r>
              <a:rPr lang="en-US" sz="1400" dirty="0">
                <a:solidFill>
                  <a:srgbClr val="802628"/>
                </a:solidFill>
                <a:latin typeface="Helvetica Neue"/>
              </a:rPr>
              <a:t>Are invoices late or missed due to human error? </a:t>
            </a:r>
            <a:endParaRPr lang="en-US" sz="1400" dirty="0">
              <a:solidFill>
                <a:srgbClr val="802628"/>
              </a:solidFill>
            </a:endParaRPr>
          </a:p>
        </p:txBody>
      </p:sp>
      <p:sp>
        <p:nvSpPr>
          <p:cNvPr id="8" name="Rectangle 7">
            <a:extLst>
              <a:ext uri="{FF2B5EF4-FFF2-40B4-BE49-F238E27FC236}">
                <a16:creationId xmlns:a16="http://schemas.microsoft.com/office/drawing/2014/main" id="{11B7145C-1124-49E0-924D-AE40C99548CA}"/>
              </a:ext>
            </a:extLst>
          </p:cNvPr>
          <p:cNvSpPr/>
          <p:nvPr/>
        </p:nvSpPr>
        <p:spPr>
          <a:xfrm>
            <a:off x="6494948" y="4911033"/>
            <a:ext cx="4419773" cy="800219"/>
          </a:xfrm>
          <a:prstGeom prst="rect">
            <a:avLst/>
          </a:prstGeom>
        </p:spPr>
        <p:txBody>
          <a:bodyPr wrap="square">
            <a:spAutoFit/>
          </a:bodyPr>
          <a:lstStyle/>
          <a:p>
            <a:r>
              <a:rPr lang="en-US" b="1" dirty="0">
                <a:solidFill>
                  <a:schemeClr val="bg2">
                    <a:lumMod val="10000"/>
                  </a:schemeClr>
                </a:solidFill>
                <a:latin typeface="Helvetica 55 Roman"/>
              </a:rPr>
              <a:t>Wasted Time </a:t>
            </a:r>
            <a:endParaRPr lang="en-US" dirty="0">
              <a:solidFill>
                <a:schemeClr val="bg2">
                  <a:lumMod val="10000"/>
                </a:schemeClr>
              </a:solidFill>
              <a:latin typeface="Helvetica 55 Roman"/>
            </a:endParaRPr>
          </a:p>
          <a:p>
            <a:r>
              <a:rPr lang="en-US" sz="1400" dirty="0">
                <a:solidFill>
                  <a:schemeClr val="bg2">
                    <a:lumMod val="10000"/>
                  </a:schemeClr>
                </a:solidFill>
                <a:latin typeface="Helvetica Neue"/>
              </a:rPr>
              <a:t>Does it take a day or more to get invoices out the door? </a:t>
            </a:r>
            <a:endParaRPr lang="en-US" sz="1400" dirty="0">
              <a:solidFill>
                <a:schemeClr val="bg2">
                  <a:lumMod val="10000"/>
                </a:schemeClr>
              </a:solidFill>
            </a:endParaRPr>
          </a:p>
        </p:txBody>
      </p:sp>
      <p:sp>
        <p:nvSpPr>
          <p:cNvPr id="9" name="Rectangle 8">
            <a:extLst>
              <a:ext uri="{FF2B5EF4-FFF2-40B4-BE49-F238E27FC236}">
                <a16:creationId xmlns:a16="http://schemas.microsoft.com/office/drawing/2014/main" id="{22C562E2-7ECB-4E6A-BD05-DC800A1729DE}"/>
              </a:ext>
            </a:extLst>
          </p:cNvPr>
          <p:cNvSpPr/>
          <p:nvPr/>
        </p:nvSpPr>
        <p:spPr>
          <a:xfrm>
            <a:off x="1186393" y="4326258"/>
            <a:ext cx="4330440" cy="584775"/>
          </a:xfrm>
          <a:prstGeom prst="rect">
            <a:avLst/>
          </a:prstGeom>
        </p:spPr>
        <p:txBody>
          <a:bodyPr wrap="square">
            <a:spAutoFit/>
          </a:bodyPr>
          <a:lstStyle/>
          <a:p>
            <a:r>
              <a:rPr lang="en-US" b="1" dirty="0">
                <a:solidFill>
                  <a:srgbClr val="D0202F"/>
                </a:solidFill>
                <a:latin typeface="Helvetica 55 Roman"/>
              </a:rPr>
              <a:t>No Field Payment </a:t>
            </a:r>
            <a:endParaRPr lang="en-US" dirty="0">
              <a:solidFill>
                <a:srgbClr val="D0202F"/>
              </a:solidFill>
              <a:latin typeface="Helvetica 55 Roman"/>
            </a:endParaRPr>
          </a:p>
          <a:p>
            <a:r>
              <a:rPr lang="en-US" sz="1400" dirty="0">
                <a:solidFill>
                  <a:srgbClr val="D0202F"/>
                </a:solidFill>
                <a:latin typeface="AICDDG+HelveticaNeue"/>
              </a:rPr>
              <a:t>Do technicians struggle to collect payments in the field? </a:t>
            </a:r>
            <a:endParaRPr lang="en-US" sz="1400" dirty="0">
              <a:solidFill>
                <a:srgbClr val="D0202F"/>
              </a:solidFill>
            </a:endParaRPr>
          </a:p>
        </p:txBody>
      </p:sp>
      <p:sp>
        <p:nvSpPr>
          <p:cNvPr id="10" name="Rectangle 9">
            <a:extLst>
              <a:ext uri="{FF2B5EF4-FFF2-40B4-BE49-F238E27FC236}">
                <a16:creationId xmlns:a16="http://schemas.microsoft.com/office/drawing/2014/main" id="{71C2DA6A-6DBE-4DCB-8946-5EC59060D8FC}"/>
              </a:ext>
            </a:extLst>
          </p:cNvPr>
          <p:cNvSpPr/>
          <p:nvPr/>
        </p:nvSpPr>
        <p:spPr>
          <a:xfrm>
            <a:off x="1186393" y="2334999"/>
            <a:ext cx="4942453" cy="584775"/>
          </a:xfrm>
          <a:prstGeom prst="rect">
            <a:avLst/>
          </a:prstGeom>
        </p:spPr>
        <p:txBody>
          <a:bodyPr wrap="square">
            <a:spAutoFit/>
          </a:bodyPr>
          <a:lstStyle/>
          <a:p>
            <a:r>
              <a:rPr lang="en-US" b="1" dirty="0">
                <a:solidFill>
                  <a:srgbClr val="AC1F2D"/>
                </a:solidFill>
                <a:latin typeface="Helvetica 55 Roman"/>
              </a:rPr>
              <a:t>Scattered Schedules </a:t>
            </a:r>
            <a:endParaRPr lang="en-US" dirty="0">
              <a:solidFill>
                <a:srgbClr val="AC1F2D"/>
              </a:solidFill>
              <a:latin typeface="Helvetica 55 Roman"/>
            </a:endParaRPr>
          </a:p>
          <a:p>
            <a:r>
              <a:rPr lang="en-US" sz="1400" dirty="0">
                <a:solidFill>
                  <a:srgbClr val="AC1F2D"/>
                </a:solidFill>
                <a:latin typeface="Helvetica Neue"/>
              </a:rPr>
              <a:t>Is it tough to keep track of technicians’ schedules? </a:t>
            </a:r>
            <a:endParaRPr lang="en-US" sz="1400" dirty="0">
              <a:solidFill>
                <a:srgbClr val="AC1F2D"/>
              </a:solidFill>
            </a:endParaRPr>
          </a:p>
        </p:txBody>
      </p:sp>
      <p:sp>
        <p:nvSpPr>
          <p:cNvPr id="11" name="Rectangle 10">
            <a:extLst>
              <a:ext uri="{FF2B5EF4-FFF2-40B4-BE49-F238E27FC236}">
                <a16:creationId xmlns:a16="http://schemas.microsoft.com/office/drawing/2014/main" id="{22C25692-A41D-470C-B787-215B43F26F0A}"/>
              </a:ext>
            </a:extLst>
          </p:cNvPr>
          <p:cNvSpPr/>
          <p:nvPr/>
        </p:nvSpPr>
        <p:spPr>
          <a:xfrm>
            <a:off x="6494948" y="2798105"/>
            <a:ext cx="4942453" cy="584775"/>
          </a:xfrm>
          <a:prstGeom prst="rect">
            <a:avLst/>
          </a:prstGeom>
        </p:spPr>
        <p:txBody>
          <a:bodyPr wrap="square">
            <a:spAutoFit/>
          </a:bodyPr>
          <a:lstStyle/>
          <a:p>
            <a:r>
              <a:rPr lang="en-US" b="1" dirty="0">
                <a:solidFill>
                  <a:srgbClr val="D0202F"/>
                </a:solidFill>
                <a:latin typeface="Helvetica 55 Roman"/>
              </a:rPr>
              <a:t>Non-Centralized Information </a:t>
            </a:r>
            <a:endParaRPr lang="en-US" dirty="0">
              <a:solidFill>
                <a:srgbClr val="D0202F"/>
              </a:solidFill>
              <a:latin typeface="Helvetica 55 Roman"/>
            </a:endParaRPr>
          </a:p>
          <a:p>
            <a:r>
              <a:rPr lang="en-US" sz="1400" dirty="0">
                <a:solidFill>
                  <a:srgbClr val="D0202F"/>
                </a:solidFill>
                <a:latin typeface="Helvetica Neue"/>
              </a:rPr>
              <a:t>Does it take multiple software's to manage your business? </a:t>
            </a:r>
            <a:endParaRPr lang="en-US" sz="1400" dirty="0">
              <a:solidFill>
                <a:srgbClr val="D0202F"/>
              </a:solidFill>
            </a:endParaRPr>
          </a:p>
        </p:txBody>
      </p:sp>
      <p:sp>
        <p:nvSpPr>
          <p:cNvPr id="12" name="Rectangle 11">
            <a:extLst>
              <a:ext uri="{FF2B5EF4-FFF2-40B4-BE49-F238E27FC236}">
                <a16:creationId xmlns:a16="http://schemas.microsoft.com/office/drawing/2014/main" id="{FA42E89F-A495-4A61-A3A7-B141B9AB83C4}"/>
              </a:ext>
            </a:extLst>
          </p:cNvPr>
          <p:cNvSpPr/>
          <p:nvPr/>
        </p:nvSpPr>
        <p:spPr>
          <a:xfrm>
            <a:off x="6494948" y="3758604"/>
            <a:ext cx="5181601" cy="800219"/>
          </a:xfrm>
          <a:prstGeom prst="rect">
            <a:avLst/>
          </a:prstGeom>
        </p:spPr>
        <p:txBody>
          <a:bodyPr wrap="square">
            <a:spAutoFit/>
          </a:bodyPr>
          <a:lstStyle/>
          <a:p>
            <a:r>
              <a:rPr lang="en-US" b="1" dirty="0">
                <a:solidFill>
                  <a:srgbClr val="802628"/>
                </a:solidFill>
                <a:latin typeface="Helvetica 55 Roman"/>
              </a:rPr>
              <a:t>Paper Service Tickets </a:t>
            </a:r>
            <a:endParaRPr lang="en-US" dirty="0">
              <a:solidFill>
                <a:srgbClr val="802628"/>
              </a:solidFill>
              <a:latin typeface="Helvetica 55 Roman"/>
            </a:endParaRPr>
          </a:p>
          <a:p>
            <a:r>
              <a:rPr lang="en-US" sz="1400" dirty="0">
                <a:solidFill>
                  <a:srgbClr val="802628"/>
                </a:solidFill>
                <a:latin typeface="Helvetica Neue"/>
              </a:rPr>
              <a:t>Are you still using paper service tickets which get lost and delay invoicing? </a:t>
            </a:r>
            <a:endParaRPr lang="en-US" sz="1400" dirty="0">
              <a:solidFill>
                <a:srgbClr val="802628"/>
              </a:solidFill>
            </a:endParaRPr>
          </a:p>
        </p:txBody>
      </p:sp>
      <p:pic>
        <p:nvPicPr>
          <p:cNvPr id="13" name="Graphic 12" descr="Daily Calendar">
            <a:extLst>
              <a:ext uri="{FF2B5EF4-FFF2-40B4-BE49-F238E27FC236}">
                <a16:creationId xmlns:a16="http://schemas.microsoft.com/office/drawing/2014/main" id="{0C14C4B1-D0ED-4856-932C-85EA4A06D8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908" y="2342496"/>
            <a:ext cx="584295" cy="584295"/>
          </a:xfrm>
          <a:prstGeom prst="rect">
            <a:avLst/>
          </a:prstGeom>
        </p:spPr>
      </p:pic>
      <p:pic>
        <p:nvPicPr>
          <p:cNvPr id="14" name="Graphic 13" descr="Bank Check">
            <a:extLst>
              <a:ext uri="{FF2B5EF4-FFF2-40B4-BE49-F238E27FC236}">
                <a16:creationId xmlns:a16="http://schemas.microsoft.com/office/drawing/2014/main" id="{FE30A455-D81F-4993-BAA5-9C6C21A10C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908" y="3336362"/>
            <a:ext cx="584295" cy="584295"/>
          </a:xfrm>
          <a:prstGeom prst="rect">
            <a:avLst/>
          </a:prstGeom>
        </p:spPr>
      </p:pic>
      <p:pic>
        <p:nvPicPr>
          <p:cNvPr id="15" name="Graphic 14" descr="Computer">
            <a:extLst>
              <a:ext uri="{FF2B5EF4-FFF2-40B4-BE49-F238E27FC236}">
                <a16:creationId xmlns:a16="http://schemas.microsoft.com/office/drawing/2014/main" id="{7D26818E-137C-4F2D-BC96-B1D35C658E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12408" y="2844098"/>
            <a:ext cx="584295" cy="584295"/>
          </a:xfrm>
          <a:prstGeom prst="rect">
            <a:avLst/>
          </a:prstGeom>
        </p:spPr>
      </p:pic>
      <p:pic>
        <p:nvPicPr>
          <p:cNvPr id="16" name="Graphic 15" descr="Register">
            <a:extLst>
              <a:ext uri="{FF2B5EF4-FFF2-40B4-BE49-F238E27FC236}">
                <a16:creationId xmlns:a16="http://schemas.microsoft.com/office/drawing/2014/main" id="{EEAB96F1-1BD6-4E3C-A179-5A0723F6F0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4698" y="4308980"/>
            <a:ext cx="584295" cy="584295"/>
          </a:xfrm>
          <a:prstGeom prst="rect">
            <a:avLst/>
          </a:prstGeom>
        </p:spPr>
      </p:pic>
      <p:pic>
        <p:nvPicPr>
          <p:cNvPr id="17" name="Graphic 16" descr="Contract">
            <a:extLst>
              <a:ext uri="{FF2B5EF4-FFF2-40B4-BE49-F238E27FC236}">
                <a16:creationId xmlns:a16="http://schemas.microsoft.com/office/drawing/2014/main" id="{61F424B2-5369-4823-9221-BE7DF962B8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10653" y="3924673"/>
            <a:ext cx="584295" cy="584295"/>
          </a:xfrm>
          <a:prstGeom prst="rect">
            <a:avLst/>
          </a:prstGeom>
        </p:spPr>
      </p:pic>
      <p:pic>
        <p:nvPicPr>
          <p:cNvPr id="18" name="Graphic 17" descr="Stopwatch">
            <a:extLst>
              <a:ext uri="{FF2B5EF4-FFF2-40B4-BE49-F238E27FC236}">
                <a16:creationId xmlns:a16="http://schemas.microsoft.com/office/drawing/2014/main" id="{72CEF0A0-76CD-48BC-9801-8EF83B4FFDC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10653" y="5073470"/>
            <a:ext cx="584295" cy="584295"/>
          </a:xfrm>
          <a:prstGeom prst="rect">
            <a:avLst/>
          </a:prstGeom>
        </p:spPr>
      </p:pic>
      <p:pic>
        <p:nvPicPr>
          <p:cNvPr id="19" name="Graphic 18" descr="Playbook">
            <a:extLst>
              <a:ext uri="{FF2B5EF4-FFF2-40B4-BE49-F238E27FC236}">
                <a16:creationId xmlns:a16="http://schemas.microsoft.com/office/drawing/2014/main" id="{0DB33B15-8D75-4694-8FB8-E9D7BC4ED70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53137" y="1522310"/>
            <a:ext cx="584295" cy="584295"/>
          </a:xfrm>
          <a:prstGeom prst="rect">
            <a:avLst/>
          </a:prstGeom>
        </p:spPr>
      </p:pic>
      <p:pic>
        <p:nvPicPr>
          <p:cNvPr id="20" name="Graphic 19" descr="Disk">
            <a:extLst>
              <a:ext uri="{FF2B5EF4-FFF2-40B4-BE49-F238E27FC236}">
                <a16:creationId xmlns:a16="http://schemas.microsoft.com/office/drawing/2014/main" id="{12473A8C-67C7-4624-8862-F2CFB600FAE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4698" y="5482533"/>
            <a:ext cx="584295" cy="584295"/>
          </a:xfrm>
          <a:prstGeom prst="rect">
            <a:avLst/>
          </a:prstGeom>
        </p:spPr>
      </p:pic>
      <p:pic>
        <p:nvPicPr>
          <p:cNvPr id="21" name="Picture 2" descr="Image result for spreadsheet png">
            <a:extLst>
              <a:ext uri="{FF2B5EF4-FFF2-40B4-BE49-F238E27FC236}">
                <a16:creationId xmlns:a16="http://schemas.microsoft.com/office/drawing/2014/main" id="{F2329ED4-C35F-4F48-9BD6-8BC2DF6E9F7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53551" y="1234053"/>
            <a:ext cx="638278" cy="63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65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84D6B5E-253D-4B6C-8704-C10D5AFD2E87}"/>
              </a:ext>
            </a:extLst>
          </p:cNvPr>
          <p:cNvPicPr>
            <a:picLocks noChangeAspect="1"/>
          </p:cNvPicPr>
          <p:nvPr/>
        </p:nvPicPr>
        <p:blipFill rotWithShape="1">
          <a:blip r:embed="rId3"/>
          <a:srcRect l="2000" r="1"/>
          <a:stretch/>
        </p:blipFill>
        <p:spPr>
          <a:xfrm>
            <a:off x="0" y="4695824"/>
            <a:ext cx="12192000" cy="2162175"/>
          </a:xfrm>
          <a:prstGeom prst="rect">
            <a:avLst/>
          </a:prstGeom>
        </p:spPr>
      </p:pic>
      <p:pic>
        <p:nvPicPr>
          <p:cNvPr id="13" name="Picture 12">
            <a:extLst>
              <a:ext uri="{FF2B5EF4-FFF2-40B4-BE49-F238E27FC236}">
                <a16:creationId xmlns:a16="http://schemas.microsoft.com/office/drawing/2014/main" id="{F3DCE79C-B720-4D76-A72C-AC832A5E0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763" y="581921"/>
            <a:ext cx="9219250" cy="6276079"/>
          </a:xfrm>
          <a:prstGeom prst="rect">
            <a:avLst/>
          </a:prstGeom>
        </p:spPr>
      </p:pic>
      <p:pic>
        <p:nvPicPr>
          <p:cNvPr id="16" name="Picture 15">
            <a:extLst>
              <a:ext uri="{FF2B5EF4-FFF2-40B4-BE49-F238E27FC236}">
                <a16:creationId xmlns:a16="http://schemas.microsoft.com/office/drawing/2014/main" id="{6498EE9F-6448-4030-B508-0A18C858DCE3}"/>
              </a:ext>
            </a:extLst>
          </p:cNvPr>
          <p:cNvPicPr>
            <a:picLocks noChangeAspect="1"/>
          </p:cNvPicPr>
          <p:nvPr/>
        </p:nvPicPr>
        <p:blipFill rotWithShape="1">
          <a:blip r:embed="rId4">
            <a:duotone>
              <a:prstClr val="black"/>
              <a:srgbClr val="C00000">
                <a:tint val="45000"/>
                <a:satMod val="400000"/>
              </a:srgbClr>
            </a:duotone>
            <a:extLst>
              <a:ext uri="{28A0092B-C50C-407E-A947-70E740481C1C}">
                <a14:useLocalDpi xmlns:a14="http://schemas.microsoft.com/office/drawing/2010/main" val="0"/>
              </a:ext>
            </a:extLst>
          </a:blip>
          <a:srcRect t="10851" r="86056" b="67173"/>
          <a:stretch/>
        </p:blipFill>
        <p:spPr>
          <a:xfrm>
            <a:off x="1486375" y="1266322"/>
            <a:ext cx="1304450" cy="1399497"/>
          </a:xfrm>
          <a:prstGeom prst="rect">
            <a:avLst/>
          </a:prstGeom>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666A7782-7269-4A30-B7E7-934A2D5F6851}"/>
              </a:ext>
            </a:extLst>
          </p:cNvPr>
          <p:cNvPicPr>
            <a:picLocks noChangeAspect="1"/>
          </p:cNvPicPr>
          <p:nvPr/>
        </p:nvPicPr>
        <p:blipFill rotWithShape="1">
          <a:blip r:embed="rId4">
            <a:duotone>
              <a:prstClr val="black"/>
              <a:srgbClr val="C00000">
                <a:tint val="45000"/>
                <a:satMod val="400000"/>
              </a:srgbClr>
            </a:duotone>
            <a:extLst>
              <a:ext uri="{28A0092B-C50C-407E-A947-70E740481C1C}">
                <a14:useLocalDpi xmlns:a14="http://schemas.microsoft.com/office/drawing/2010/main" val="0"/>
              </a:ext>
            </a:extLst>
          </a:blip>
          <a:srcRect l="20848" t="10851" r="61891" b="73724"/>
          <a:stretch/>
        </p:blipFill>
        <p:spPr>
          <a:xfrm>
            <a:off x="3467101" y="1283870"/>
            <a:ext cx="1519934" cy="924628"/>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7CA2E658-8BA1-492C-96F8-4187215211D7}"/>
              </a:ext>
            </a:extLst>
          </p:cNvPr>
          <p:cNvPicPr>
            <a:picLocks noChangeAspect="1"/>
          </p:cNvPicPr>
          <p:nvPr/>
        </p:nvPicPr>
        <p:blipFill rotWithShape="1">
          <a:blip r:embed="rId4">
            <a:duotone>
              <a:prstClr val="black"/>
              <a:srgbClr val="C00000">
                <a:tint val="45000"/>
                <a:satMod val="400000"/>
              </a:srgbClr>
            </a:duotone>
            <a:extLst>
              <a:ext uri="{28A0092B-C50C-407E-A947-70E740481C1C}">
                <a14:useLocalDpi xmlns:a14="http://schemas.microsoft.com/office/drawing/2010/main" val="0"/>
              </a:ext>
            </a:extLst>
          </a:blip>
          <a:srcRect l="43288" t="10851" r="42768" b="67173"/>
          <a:stretch/>
        </p:blipFill>
        <p:spPr>
          <a:xfrm>
            <a:off x="5547845" y="1287401"/>
            <a:ext cx="1233955" cy="1323864"/>
          </a:xfrm>
          <a:prstGeom prst="rect">
            <a:avLst/>
          </a:prstGeom>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id="{0C00DDCC-AF46-486E-A337-67550414523F}"/>
              </a:ext>
            </a:extLst>
          </p:cNvPr>
          <p:cNvPicPr>
            <a:picLocks noChangeAspect="1"/>
          </p:cNvPicPr>
          <p:nvPr/>
        </p:nvPicPr>
        <p:blipFill rotWithShape="1">
          <a:blip r:embed="rId4">
            <a:duotone>
              <a:prstClr val="black"/>
              <a:srgbClr val="C00000">
                <a:tint val="45000"/>
                <a:satMod val="400000"/>
              </a:srgbClr>
            </a:duotone>
            <a:extLst>
              <a:ext uri="{28A0092B-C50C-407E-A947-70E740481C1C}">
                <a14:useLocalDpi xmlns:a14="http://schemas.microsoft.com/office/drawing/2010/main" val="0"/>
              </a:ext>
            </a:extLst>
          </a:blip>
          <a:srcRect l="60989" t="10851" r="19890" b="73724"/>
          <a:stretch/>
        </p:blipFill>
        <p:spPr>
          <a:xfrm>
            <a:off x="7192403" y="1283870"/>
            <a:ext cx="1667807" cy="915849"/>
          </a:xfrm>
          <a:prstGeom prst="rect">
            <a:avLst/>
          </a:prstGeom>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69F1ACCE-E326-4BC1-8E0E-F989105952FE}"/>
              </a:ext>
            </a:extLst>
          </p:cNvPr>
          <p:cNvPicPr>
            <a:picLocks noChangeAspect="1"/>
          </p:cNvPicPr>
          <p:nvPr/>
        </p:nvPicPr>
        <p:blipFill rotWithShape="1">
          <a:blip r:embed="rId4">
            <a:duotone>
              <a:prstClr val="black"/>
              <a:srgbClr val="C00000">
                <a:tint val="45000"/>
                <a:satMod val="400000"/>
              </a:srgbClr>
            </a:duotone>
            <a:extLst>
              <a:ext uri="{28A0092B-C50C-407E-A947-70E740481C1C}">
                <a14:useLocalDpi xmlns:a14="http://schemas.microsoft.com/office/drawing/2010/main" val="0"/>
              </a:ext>
            </a:extLst>
          </a:blip>
          <a:srcRect l="80878" t="10851" b="67173"/>
          <a:stretch/>
        </p:blipFill>
        <p:spPr>
          <a:xfrm>
            <a:off x="9013412" y="1283870"/>
            <a:ext cx="1692213" cy="1323864"/>
          </a:xfrm>
          <a:prstGeom prst="rect">
            <a:avLst/>
          </a:prstGeom>
          <a:effectLst>
            <a:outerShdw blurRad="63500" sx="102000" sy="102000" algn="ctr" rotWithShape="0">
              <a:prstClr val="black">
                <a:alpha val="40000"/>
              </a:prstClr>
            </a:outerShdw>
          </a:effectLst>
        </p:spPr>
      </p:pic>
      <p:pic>
        <p:nvPicPr>
          <p:cNvPr id="12" name="Picture 11" descr="AB_Demo_Slide_Deck.Partial4.jpg">
            <a:extLst>
              <a:ext uri="{FF2B5EF4-FFF2-40B4-BE49-F238E27FC236}">
                <a16:creationId xmlns:a16="http://schemas.microsoft.com/office/drawing/2014/main" id="{53ADFABB-4DD0-4152-B823-AC428FEE8B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840" t="79434" r="55566" b="17775"/>
          <a:stretch/>
        </p:blipFill>
        <p:spPr>
          <a:xfrm>
            <a:off x="5267326" y="6246498"/>
            <a:ext cx="352424" cy="211452"/>
          </a:xfrm>
          <a:prstGeom prst="rect">
            <a:avLst/>
          </a:prstGeom>
        </p:spPr>
      </p:pic>
    </p:spTree>
    <p:extLst>
      <p:ext uri="{BB962C8B-B14F-4D97-AF65-F5344CB8AC3E}">
        <p14:creationId xmlns:p14="http://schemas.microsoft.com/office/powerpoint/2010/main" val="360064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15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20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2322DFDF-F4D1-427A-8B36-0841136F258D}"/>
              </a:ext>
            </a:extLst>
          </p:cNvPr>
          <p:cNvSpPr/>
          <p:nvPr/>
        </p:nvSpPr>
        <p:spPr>
          <a:xfrm>
            <a:off x="6430637" y="1566889"/>
            <a:ext cx="4626762" cy="2082016"/>
          </a:xfrm>
          <a:prstGeom prst="rect">
            <a:avLst/>
          </a:prstGeom>
          <a:solidFill>
            <a:schemeClr val="bg1">
              <a:lumMod val="90000"/>
            </a:schemeClr>
          </a:solidFill>
          <a:ln>
            <a:solidFill>
              <a:srgbClr val="C612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59D733A-56C2-4556-A503-167C7EBD9D32}"/>
              </a:ext>
            </a:extLst>
          </p:cNvPr>
          <p:cNvSpPr/>
          <p:nvPr/>
        </p:nvSpPr>
        <p:spPr>
          <a:xfrm>
            <a:off x="1431672" y="1499741"/>
            <a:ext cx="3051229" cy="5139597"/>
          </a:xfrm>
          <a:prstGeom prst="rect">
            <a:avLst/>
          </a:prstGeom>
          <a:solidFill>
            <a:schemeClr val="bg1">
              <a:lumMod val="90000"/>
            </a:schemeClr>
          </a:solidFill>
          <a:ln>
            <a:solidFill>
              <a:srgbClr val="C612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317A22C-9C42-4EA9-8287-CE8CF00DD535}"/>
              </a:ext>
            </a:extLst>
          </p:cNvPr>
          <p:cNvSpPr/>
          <p:nvPr/>
        </p:nvSpPr>
        <p:spPr>
          <a:xfrm>
            <a:off x="1299971" y="1718758"/>
            <a:ext cx="282636" cy="282619"/>
          </a:xfrm>
          <a:prstGeom prst="roundRect">
            <a:avLst/>
          </a:prstGeom>
          <a:solidFill>
            <a:srgbClr val="C61223"/>
          </a:solidFill>
          <a:ln>
            <a:solidFill>
              <a:srgbClr val="C612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rgbClr val="C61223"/>
              </a:solidFill>
            </a:endParaRPr>
          </a:p>
        </p:txBody>
      </p:sp>
      <p:pic>
        <p:nvPicPr>
          <p:cNvPr id="63" name="Picture 62" descr="A close up of a sign&#10;&#10;Description generated with high confidence">
            <a:extLst>
              <a:ext uri="{FF2B5EF4-FFF2-40B4-BE49-F238E27FC236}">
                <a16:creationId xmlns:a16="http://schemas.microsoft.com/office/drawing/2014/main" id="{44AF54DF-D51C-4DBA-8B6C-4B0D3E037244}"/>
              </a:ext>
            </a:extLst>
          </p:cNvPr>
          <p:cNvPicPr>
            <a:picLocks noChangeAspect="1"/>
          </p:cNvPicPr>
          <p:nvPr/>
        </p:nvPicPr>
        <p:blipFill rotWithShape="1">
          <a:blip r:embed="rId3">
            <a:duotone>
              <a:prstClr val="black"/>
              <a:srgbClr val="D0202F">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9587"/>
          <a:stretch/>
        </p:blipFill>
        <p:spPr>
          <a:xfrm>
            <a:off x="1688361" y="1621911"/>
            <a:ext cx="506301" cy="4524375"/>
          </a:xfrm>
          <a:prstGeom prst="rect">
            <a:avLst/>
          </a:prstGeom>
        </p:spPr>
      </p:pic>
      <p:sp>
        <p:nvSpPr>
          <p:cNvPr id="68" name="TextBox 67">
            <a:extLst>
              <a:ext uri="{FF2B5EF4-FFF2-40B4-BE49-F238E27FC236}">
                <a16:creationId xmlns:a16="http://schemas.microsoft.com/office/drawing/2014/main" id="{D5770C4D-A80E-4A5A-BB2B-AC51377D7E80}"/>
              </a:ext>
            </a:extLst>
          </p:cNvPr>
          <p:cNvSpPr txBox="1"/>
          <p:nvPr/>
        </p:nvSpPr>
        <p:spPr>
          <a:xfrm>
            <a:off x="8127189" y="982815"/>
            <a:ext cx="1870442" cy="461665"/>
          </a:xfrm>
          <a:prstGeom prst="rect">
            <a:avLst/>
          </a:prstGeom>
          <a:noFill/>
        </p:spPr>
        <p:txBody>
          <a:bodyPr wrap="square" rtlCol="0">
            <a:spAutoFit/>
          </a:bodyPr>
          <a:lstStyle/>
          <a:p>
            <a:r>
              <a:rPr lang="en-US" sz="2400" b="1" dirty="0">
                <a:solidFill>
                  <a:schemeClr val="tx2">
                    <a:lumMod val="75000"/>
                  </a:schemeClr>
                </a:solidFill>
              </a:rPr>
              <a:t>Add-Ons</a:t>
            </a:r>
          </a:p>
        </p:txBody>
      </p:sp>
      <p:pic>
        <p:nvPicPr>
          <p:cNvPr id="69" name="Picture 68">
            <a:extLst>
              <a:ext uri="{FF2B5EF4-FFF2-40B4-BE49-F238E27FC236}">
                <a16:creationId xmlns:a16="http://schemas.microsoft.com/office/drawing/2014/main" id="{943AF375-4C24-47BD-9A87-BAF177F8A20B}"/>
              </a:ext>
            </a:extLst>
          </p:cNvPr>
          <p:cNvPicPr>
            <a:picLocks noChangeAspect="1"/>
          </p:cNvPicPr>
          <p:nvPr/>
        </p:nvPicPr>
        <p:blipFill>
          <a:blip r:embed="rId5" cstate="print">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1595311" y="6197485"/>
            <a:ext cx="549855" cy="390653"/>
          </a:xfrm>
          <a:prstGeom prst="rect">
            <a:avLst/>
          </a:prstGeom>
        </p:spPr>
      </p:pic>
      <p:sp>
        <p:nvSpPr>
          <p:cNvPr id="70" name="TextBox 69">
            <a:extLst>
              <a:ext uri="{FF2B5EF4-FFF2-40B4-BE49-F238E27FC236}">
                <a16:creationId xmlns:a16="http://schemas.microsoft.com/office/drawing/2014/main" id="{26F28821-E21F-4BF5-BF9B-31C2837DB3C1}"/>
              </a:ext>
            </a:extLst>
          </p:cNvPr>
          <p:cNvSpPr txBox="1"/>
          <p:nvPr/>
        </p:nvSpPr>
        <p:spPr>
          <a:xfrm>
            <a:off x="2224973" y="1687662"/>
            <a:ext cx="2966799" cy="369332"/>
          </a:xfrm>
          <a:prstGeom prst="rect">
            <a:avLst/>
          </a:prstGeom>
          <a:noFill/>
        </p:spPr>
        <p:txBody>
          <a:bodyPr wrap="square" rtlCol="0">
            <a:spAutoFit/>
          </a:bodyPr>
          <a:lstStyle/>
          <a:p>
            <a:r>
              <a:rPr lang="en-US" dirty="0">
                <a:solidFill>
                  <a:schemeClr val="tx1">
                    <a:lumMod val="50000"/>
                  </a:schemeClr>
                </a:solidFill>
              </a:rPr>
              <a:t>Proposals</a:t>
            </a:r>
          </a:p>
        </p:txBody>
      </p:sp>
      <p:sp>
        <p:nvSpPr>
          <p:cNvPr id="71" name="TextBox 70">
            <a:extLst>
              <a:ext uri="{FF2B5EF4-FFF2-40B4-BE49-F238E27FC236}">
                <a16:creationId xmlns:a16="http://schemas.microsoft.com/office/drawing/2014/main" id="{44084DC4-1CF3-4A71-8B82-2B8F4A87845E}"/>
              </a:ext>
            </a:extLst>
          </p:cNvPr>
          <p:cNvSpPr txBox="1"/>
          <p:nvPr/>
        </p:nvSpPr>
        <p:spPr>
          <a:xfrm>
            <a:off x="2216330" y="2172020"/>
            <a:ext cx="2966799" cy="369332"/>
          </a:xfrm>
          <a:prstGeom prst="rect">
            <a:avLst/>
          </a:prstGeom>
          <a:noFill/>
        </p:spPr>
        <p:txBody>
          <a:bodyPr wrap="square" rtlCol="0">
            <a:spAutoFit/>
          </a:bodyPr>
          <a:lstStyle/>
          <a:p>
            <a:r>
              <a:rPr lang="en-US" dirty="0">
                <a:solidFill>
                  <a:schemeClr val="tx1">
                    <a:lumMod val="50000"/>
                  </a:schemeClr>
                </a:solidFill>
              </a:rPr>
              <a:t>Work Order</a:t>
            </a:r>
          </a:p>
        </p:txBody>
      </p:sp>
      <p:sp>
        <p:nvSpPr>
          <p:cNvPr id="72" name="TextBox 71">
            <a:extLst>
              <a:ext uri="{FF2B5EF4-FFF2-40B4-BE49-F238E27FC236}">
                <a16:creationId xmlns:a16="http://schemas.microsoft.com/office/drawing/2014/main" id="{BF641FC2-5182-42AA-88BA-9476F74A24E2}"/>
              </a:ext>
            </a:extLst>
          </p:cNvPr>
          <p:cNvSpPr txBox="1"/>
          <p:nvPr/>
        </p:nvSpPr>
        <p:spPr>
          <a:xfrm>
            <a:off x="2224973" y="2617325"/>
            <a:ext cx="2966799" cy="369332"/>
          </a:xfrm>
          <a:prstGeom prst="rect">
            <a:avLst/>
          </a:prstGeom>
          <a:noFill/>
        </p:spPr>
        <p:txBody>
          <a:bodyPr wrap="square" rtlCol="0">
            <a:spAutoFit/>
          </a:bodyPr>
          <a:lstStyle/>
          <a:p>
            <a:r>
              <a:rPr lang="en-US" dirty="0">
                <a:solidFill>
                  <a:schemeClr val="tx1">
                    <a:lumMod val="50000"/>
                  </a:schemeClr>
                </a:solidFill>
              </a:rPr>
              <a:t>Recurring Invoices</a:t>
            </a:r>
          </a:p>
        </p:txBody>
      </p:sp>
      <p:sp>
        <p:nvSpPr>
          <p:cNvPr id="73" name="TextBox 72">
            <a:extLst>
              <a:ext uri="{FF2B5EF4-FFF2-40B4-BE49-F238E27FC236}">
                <a16:creationId xmlns:a16="http://schemas.microsoft.com/office/drawing/2014/main" id="{CF8B0D9F-E6B5-4C68-8D62-A7A0589CE931}"/>
              </a:ext>
            </a:extLst>
          </p:cNvPr>
          <p:cNvSpPr txBox="1"/>
          <p:nvPr/>
        </p:nvSpPr>
        <p:spPr>
          <a:xfrm>
            <a:off x="2224973" y="3108626"/>
            <a:ext cx="2966799" cy="369332"/>
          </a:xfrm>
          <a:prstGeom prst="rect">
            <a:avLst/>
          </a:prstGeom>
          <a:noFill/>
        </p:spPr>
        <p:txBody>
          <a:bodyPr wrap="square" rtlCol="0">
            <a:spAutoFit/>
          </a:bodyPr>
          <a:lstStyle/>
          <a:p>
            <a:r>
              <a:rPr lang="en-US" dirty="0">
                <a:solidFill>
                  <a:schemeClr val="tx1">
                    <a:lumMod val="50000"/>
                  </a:schemeClr>
                </a:solidFill>
              </a:rPr>
              <a:t>Calendar</a:t>
            </a:r>
          </a:p>
        </p:txBody>
      </p:sp>
      <p:sp>
        <p:nvSpPr>
          <p:cNvPr id="74" name="TextBox 73">
            <a:extLst>
              <a:ext uri="{FF2B5EF4-FFF2-40B4-BE49-F238E27FC236}">
                <a16:creationId xmlns:a16="http://schemas.microsoft.com/office/drawing/2014/main" id="{560AA944-44D1-4DC3-A3D4-B0971800CE42}"/>
              </a:ext>
            </a:extLst>
          </p:cNvPr>
          <p:cNvSpPr txBox="1"/>
          <p:nvPr/>
        </p:nvSpPr>
        <p:spPr>
          <a:xfrm>
            <a:off x="2223681" y="3599927"/>
            <a:ext cx="2966799" cy="369332"/>
          </a:xfrm>
          <a:prstGeom prst="rect">
            <a:avLst/>
          </a:prstGeom>
          <a:noFill/>
        </p:spPr>
        <p:txBody>
          <a:bodyPr wrap="square" rtlCol="0">
            <a:spAutoFit/>
          </a:bodyPr>
          <a:lstStyle/>
          <a:p>
            <a:r>
              <a:rPr lang="en-US" dirty="0">
                <a:solidFill>
                  <a:schemeClr val="tx1">
                    <a:lumMod val="50000"/>
                  </a:schemeClr>
                </a:solidFill>
              </a:rPr>
              <a:t>Payments</a:t>
            </a:r>
          </a:p>
        </p:txBody>
      </p:sp>
      <p:sp>
        <p:nvSpPr>
          <p:cNvPr id="75" name="TextBox 74">
            <a:extLst>
              <a:ext uri="{FF2B5EF4-FFF2-40B4-BE49-F238E27FC236}">
                <a16:creationId xmlns:a16="http://schemas.microsoft.com/office/drawing/2014/main" id="{494D2C36-CC50-4591-8445-B118D1E3C6F3}"/>
              </a:ext>
            </a:extLst>
          </p:cNvPr>
          <p:cNvSpPr txBox="1"/>
          <p:nvPr/>
        </p:nvSpPr>
        <p:spPr>
          <a:xfrm>
            <a:off x="2216330" y="4020503"/>
            <a:ext cx="2966799" cy="369332"/>
          </a:xfrm>
          <a:prstGeom prst="rect">
            <a:avLst/>
          </a:prstGeom>
          <a:noFill/>
        </p:spPr>
        <p:txBody>
          <a:bodyPr wrap="square" rtlCol="0">
            <a:spAutoFit/>
          </a:bodyPr>
          <a:lstStyle/>
          <a:p>
            <a:r>
              <a:rPr lang="en-US" dirty="0">
                <a:solidFill>
                  <a:schemeClr val="tx1">
                    <a:lumMod val="50000"/>
                  </a:schemeClr>
                </a:solidFill>
              </a:rPr>
              <a:t>Customer Portal</a:t>
            </a:r>
          </a:p>
        </p:txBody>
      </p:sp>
      <p:sp>
        <p:nvSpPr>
          <p:cNvPr id="76" name="TextBox 75">
            <a:extLst>
              <a:ext uri="{FF2B5EF4-FFF2-40B4-BE49-F238E27FC236}">
                <a16:creationId xmlns:a16="http://schemas.microsoft.com/office/drawing/2014/main" id="{1EEE64B9-FE63-4252-ACA0-3F53249B408A}"/>
              </a:ext>
            </a:extLst>
          </p:cNvPr>
          <p:cNvSpPr txBox="1"/>
          <p:nvPr/>
        </p:nvSpPr>
        <p:spPr>
          <a:xfrm>
            <a:off x="2231031" y="4422550"/>
            <a:ext cx="2966799" cy="369332"/>
          </a:xfrm>
          <a:prstGeom prst="rect">
            <a:avLst/>
          </a:prstGeom>
          <a:noFill/>
        </p:spPr>
        <p:txBody>
          <a:bodyPr wrap="square" rtlCol="0">
            <a:spAutoFit/>
          </a:bodyPr>
          <a:lstStyle/>
          <a:p>
            <a:r>
              <a:rPr lang="en-US" dirty="0">
                <a:solidFill>
                  <a:schemeClr val="tx1">
                    <a:lumMod val="50000"/>
                  </a:schemeClr>
                </a:solidFill>
              </a:rPr>
              <a:t>Documents</a:t>
            </a:r>
          </a:p>
        </p:txBody>
      </p:sp>
      <p:sp>
        <p:nvSpPr>
          <p:cNvPr id="77" name="TextBox 76">
            <a:extLst>
              <a:ext uri="{FF2B5EF4-FFF2-40B4-BE49-F238E27FC236}">
                <a16:creationId xmlns:a16="http://schemas.microsoft.com/office/drawing/2014/main" id="{286E6A87-7146-45BD-A943-7BC2E0A4C00A}"/>
              </a:ext>
            </a:extLst>
          </p:cNvPr>
          <p:cNvSpPr txBox="1"/>
          <p:nvPr/>
        </p:nvSpPr>
        <p:spPr>
          <a:xfrm>
            <a:off x="2216332" y="4884021"/>
            <a:ext cx="2966799" cy="369332"/>
          </a:xfrm>
          <a:prstGeom prst="rect">
            <a:avLst/>
          </a:prstGeom>
          <a:noFill/>
        </p:spPr>
        <p:txBody>
          <a:bodyPr wrap="square" rtlCol="0">
            <a:spAutoFit/>
          </a:bodyPr>
          <a:lstStyle/>
          <a:p>
            <a:r>
              <a:rPr lang="en-US" dirty="0">
                <a:solidFill>
                  <a:schemeClr val="tx1">
                    <a:lumMod val="50000"/>
                  </a:schemeClr>
                </a:solidFill>
              </a:rPr>
              <a:t>Reports</a:t>
            </a:r>
          </a:p>
        </p:txBody>
      </p:sp>
      <p:sp>
        <p:nvSpPr>
          <p:cNvPr id="78" name="TextBox 77">
            <a:extLst>
              <a:ext uri="{FF2B5EF4-FFF2-40B4-BE49-F238E27FC236}">
                <a16:creationId xmlns:a16="http://schemas.microsoft.com/office/drawing/2014/main" id="{1482724E-2CE4-4810-9217-B9D344CA95D1}"/>
              </a:ext>
            </a:extLst>
          </p:cNvPr>
          <p:cNvSpPr txBox="1"/>
          <p:nvPr/>
        </p:nvSpPr>
        <p:spPr>
          <a:xfrm>
            <a:off x="2216331" y="5352602"/>
            <a:ext cx="2966799" cy="369332"/>
          </a:xfrm>
          <a:prstGeom prst="rect">
            <a:avLst/>
          </a:prstGeom>
          <a:noFill/>
        </p:spPr>
        <p:txBody>
          <a:bodyPr wrap="square" rtlCol="0">
            <a:spAutoFit/>
          </a:bodyPr>
          <a:lstStyle/>
          <a:p>
            <a:r>
              <a:rPr lang="en-US" dirty="0">
                <a:solidFill>
                  <a:schemeClr val="tx1">
                    <a:lumMod val="50000"/>
                  </a:schemeClr>
                </a:solidFill>
              </a:rPr>
              <a:t>Accounts Payable</a:t>
            </a:r>
          </a:p>
        </p:txBody>
      </p:sp>
      <p:sp>
        <p:nvSpPr>
          <p:cNvPr id="79" name="TextBox 78">
            <a:extLst>
              <a:ext uri="{FF2B5EF4-FFF2-40B4-BE49-F238E27FC236}">
                <a16:creationId xmlns:a16="http://schemas.microsoft.com/office/drawing/2014/main" id="{06495D10-28B5-4872-8395-9C38EFDD5715}"/>
              </a:ext>
            </a:extLst>
          </p:cNvPr>
          <p:cNvSpPr txBox="1"/>
          <p:nvPr/>
        </p:nvSpPr>
        <p:spPr>
          <a:xfrm>
            <a:off x="2231031" y="5832065"/>
            <a:ext cx="2966799" cy="369332"/>
          </a:xfrm>
          <a:prstGeom prst="rect">
            <a:avLst/>
          </a:prstGeom>
          <a:noFill/>
        </p:spPr>
        <p:txBody>
          <a:bodyPr wrap="square" rtlCol="0">
            <a:spAutoFit/>
          </a:bodyPr>
          <a:lstStyle/>
          <a:p>
            <a:r>
              <a:rPr lang="en-US" dirty="0">
                <a:solidFill>
                  <a:schemeClr val="tx1">
                    <a:lumMod val="50000"/>
                  </a:schemeClr>
                </a:solidFill>
              </a:rPr>
              <a:t>General Ledger</a:t>
            </a:r>
          </a:p>
        </p:txBody>
      </p:sp>
      <p:pic>
        <p:nvPicPr>
          <p:cNvPr id="80" name="Graphic 79" descr="Checkmark">
            <a:extLst>
              <a:ext uri="{FF2B5EF4-FFF2-40B4-BE49-F238E27FC236}">
                <a16:creationId xmlns:a16="http://schemas.microsoft.com/office/drawing/2014/main" id="{AB39C59E-F710-4124-A81D-B10CBA28B3F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5079" y="1763857"/>
            <a:ext cx="192419" cy="192419"/>
          </a:xfrm>
          <a:prstGeom prst="rect">
            <a:avLst/>
          </a:prstGeom>
        </p:spPr>
      </p:pic>
      <p:sp>
        <p:nvSpPr>
          <p:cNvPr id="81" name="Rectangle: Rounded Corners 80">
            <a:extLst>
              <a:ext uri="{FF2B5EF4-FFF2-40B4-BE49-F238E27FC236}">
                <a16:creationId xmlns:a16="http://schemas.microsoft.com/office/drawing/2014/main" id="{976F9BC9-D992-462B-A8A1-09297579E4E0}"/>
              </a:ext>
            </a:extLst>
          </p:cNvPr>
          <p:cNvSpPr/>
          <p:nvPr/>
        </p:nvSpPr>
        <p:spPr>
          <a:xfrm>
            <a:off x="1299971" y="2218260"/>
            <a:ext cx="282636" cy="282619"/>
          </a:xfrm>
          <a:prstGeom prst="roundRect">
            <a:avLst/>
          </a:prstGeom>
          <a:solidFill>
            <a:srgbClr val="C61223"/>
          </a:solidFill>
          <a:ln>
            <a:solidFill>
              <a:srgbClr val="C612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C61223"/>
              </a:solidFill>
            </a:endParaRPr>
          </a:p>
        </p:txBody>
      </p:sp>
      <p:pic>
        <p:nvPicPr>
          <p:cNvPr id="82" name="Graphic 81" descr="Checkmark">
            <a:extLst>
              <a:ext uri="{FF2B5EF4-FFF2-40B4-BE49-F238E27FC236}">
                <a16:creationId xmlns:a16="http://schemas.microsoft.com/office/drawing/2014/main" id="{908D451B-0C0F-4A12-8DBE-60BB3B93EDD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5079" y="2263359"/>
            <a:ext cx="192419" cy="192419"/>
          </a:xfrm>
          <a:prstGeom prst="rect">
            <a:avLst/>
          </a:prstGeom>
        </p:spPr>
      </p:pic>
      <p:sp>
        <p:nvSpPr>
          <p:cNvPr id="83" name="Rectangle: Rounded Corners 82">
            <a:extLst>
              <a:ext uri="{FF2B5EF4-FFF2-40B4-BE49-F238E27FC236}">
                <a16:creationId xmlns:a16="http://schemas.microsoft.com/office/drawing/2014/main" id="{4DDFCACC-7491-4A7B-81A6-B1BD6D0858E6}"/>
              </a:ext>
            </a:extLst>
          </p:cNvPr>
          <p:cNvSpPr/>
          <p:nvPr/>
        </p:nvSpPr>
        <p:spPr>
          <a:xfrm>
            <a:off x="1301158" y="2666642"/>
            <a:ext cx="282636" cy="282619"/>
          </a:xfrm>
          <a:prstGeom prst="roundRect">
            <a:avLst/>
          </a:prstGeom>
          <a:solidFill>
            <a:srgbClr val="C61223"/>
          </a:solidFill>
          <a:ln>
            <a:solidFill>
              <a:srgbClr val="C612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C61223"/>
              </a:solidFill>
            </a:endParaRPr>
          </a:p>
        </p:txBody>
      </p:sp>
      <p:pic>
        <p:nvPicPr>
          <p:cNvPr id="84" name="Graphic 83" descr="Checkmark">
            <a:extLst>
              <a:ext uri="{FF2B5EF4-FFF2-40B4-BE49-F238E27FC236}">
                <a16:creationId xmlns:a16="http://schemas.microsoft.com/office/drawing/2014/main" id="{52D66861-1D84-44A0-AA0A-8B34A7E97E0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6266" y="2711741"/>
            <a:ext cx="192419" cy="192419"/>
          </a:xfrm>
          <a:prstGeom prst="rect">
            <a:avLst/>
          </a:prstGeom>
        </p:spPr>
      </p:pic>
      <p:sp>
        <p:nvSpPr>
          <p:cNvPr id="85" name="Rectangle: Rounded Corners 84">
            <a:extLst>
              <a:ext uri="{FF2B5EF4-FFF2-40B4-BE49-F238E27FC236}">
                <a16:creationId xmlns:a16="http://schemas.microsoft.com/office/drawing/2014/main" id="{44D7DFEE-4D74-469F-96BA-C37B6532E983}"/>
              </a:ext>
            </a:extLst>
          </p:cNvPr>
          <p:cNvSpPr/>
          <p:nvPr/>
        </p:nvSpPr>
        <p:spPr>
          <a:xfrm>
            <a:off x="1301158" y="3147148"/>
            <a:ext cx="282636" cy="282619"/>
          </a:xfrm>
          <a:prstGeom prst="roundRect">
            <a:avLst/>
          </a:prstGeom>
          <a:solidFill>
            <a:srgbClr val="C61223"/>
          </a:solidFill>
          <a:ln>
            <a:solidFill>
              <a:srgbClr val="C612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C61223"/>
              </a:solidFill>
            </a:endParaRPr>
          </a:p>
        </p:txBody>
      </p:sp>
      <p:pic>
        <p:nvPicPr>
          <p:cNvPr id="86" name="Graphic 85" descr="Checkmark">
            <a:extLst>
              <a:ext uri="{FF2B5EF4-FFF2-40B4-BE49-F238E27FC236}">
                <a16:creationId xmlns:a16="http://schemas.microsoft.com/office/drawing/2014/main" id="{AE2B894E-C26E-43B1-9519-6F7F3962AC8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6266" y="3192247"/>
            <a:ext cx="192419" cy="192419"/>
          </a:xfrm>
          <a:prstGeom prst="rect">
            <a:avLst/>
          </a:prstGeom>
        </p:spPr>
      </p:pic>
      <p:sp>
        <p:nvSpPr>
          <p:cNvPr id="87" name="Rectangle: Rounded Corners 86">
            <a:extLst>
              <a:ext uri="{FF2B5EF4-FFF2-40B4-BE49-F238E27FC236}">
                <a16:creationId xmlns:a16="http://schemas.microsoft.com/office/drawing/2014/main" id="{3DDF7B94-04D8-4921-B2AE-D1943768130E}"/>
              </a:ext>
            </a:extLst>
          </p:cNvPr>
          <p:cNvSpPr/>
          <p:nvPr/>
        </p:nvSpPr>
        <p:spPr>
          <a:xfrm>
            <a:off x="1302465" y="3603805"/>
            <a:ext cx="282636" cy="282619"/>
          </a:xfrm>
          <a:prstGeom prst="roundRect">
            <a:avLst/>
          </a:prstGeom>
          <a:solidFill>
            <a:srgbClr val="C61223"/>
          </a:solidFill>
          <a:ln>
            <a:solidFill>
              <a:srgbClr val="C612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C61223"/>
              </a:solidFill>
            </a:endParaRPr>
          </a:p>
        </p:txBody>
      </p:sp>
      <p:pic>
        <p:nvPicPr>
          <p:cNvPr id="88" name="Graphic 87" descr="Checkmark">
            <a:extLst>
              <a:ext uri="{FF2B5EF4-FFF2-40B4-BE49-F238E27FC236}">
                <a16:creationId xmlns:a16="http://schemas.microsoft.com/office/drawing/2014/main" id="{9E15C38A-C2AD-4DF5-87C0-35A9C258789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7573" y="3648904"/>
            <a:ext cx="192419" cy="192419"/>
          </a:xfrm>
          <a:prstGeom prst="rect">
            <a:avLst/>
          </a:prstGeom>
        </p:spPr>
      </p:pic>
      <p:sp>
        <p:nvSpPr>
          <p:cNvPr id="89" name="Rectangle: Rounded Corners 88">
            <a:extLst>
              <a:ext uri="{FF2B5EF4-FFF2-40B4-BE49-F238E27FC236}">
                <a16:creationId xmlns:a16="http://schemas.microsoft.com/office/drawing/2014/main" id="{BF08A555-0BAC-4DBB-810E-50D564DBA79B}"/>
              </a:ext>
            </a:extLst>
          </p:cNvPr>
          <p:cNvSpPr/>
          <p:nvPr/>
        </p:nvSpPr>
        <p:spPr>
          <a:xfrm>
            <a:off x="1299971" y="4022871"/>
            <a:ext cx="282636" cy="282619"/>
          </a:xfrm>
          <a:prstGeom prst="roundRect">
            <a:avLst/>
          </a:prstGeom>
          <a:solidFill>
            <a:srgbClr val="C61223"/>
          </a:solidFill>
          <a:ln>
            <a:solidFill>
              <a:srgbClr val="C612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C61223"/>
              </a:solidFill>
            </a:endParaRPr>
          </a:p>
        </p:txBody>
      </p:sp>
      <p:pic>
        <p:nvPicPr>
          <p:cNvPr id="90" name="Graphic 89" descr="Checkmark">
            <a:extLst>
              <a:ext uri="{FF2B5EF4-FFF2-40B4-BE49-F238E27FC236}">
                <a16:creationId xmlns:a16="http://schemas.microsoft.com/office/drawing/2014/main" id="{64CD4D4F-6DD9-4660-B3D0-BDD95B61B2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5079" y="4067970"/>
            <a:ext cx="192419" cy="192419"/>
          </a:xfrm>
          <a:prstGeom prst="rect">
            <a:avLst/>
          </a:prstGeom>
        </p:spPr>
      </p:pic>
      <p:sp>
        <p:nvSpPr>
          <p:cNvPr id="91" name="Rectangle: Rounded Corners 90">
            <a:extLst>
              <a:ext uri="{FF2B5EF4-FFF2-40B4-BE49-F238E27FC236}">
                <a16:creationId xmlns:a16="http://schemas.microsoft.com/office/drawing/2014/main" id="{B1624371-152F-46F2-9D7B-6B22B350FCEA}"/>
              </a:ext>
            </a:extLst>
          </p:cNvPr>
          <p:cNvSpPr/>
          <p:nvPr/>
        </p:nvSpPr>
        <p:spPr>
          <a:xfrm>
            <a:off x="1299971" y="4470643"/>
            <a:ext cx="282636" cy="282619"/>
          </a:xfrm>
          <a:prstGeom prst="roundRect">
            <a:avLst/>
          </a:prstGeom>
          <a:solidFill>
            <a:srgbClr val="C61223"/>
          </a:solidFill>
          <a:ln>
            <a:solidFill>
              <a:srgbClr val="C612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C61223"/>
              </a:solidFill>
            </a:endParaRPr>
          </a:p>
        </p:txBody>
      </p:sp>
      <p:pic>
        <p:nvPicPr>
          <p:cNvPr id="92" name="Graphic 91" descr="Checkmark">
            <a:extLst>
              <a:ext uri="{FF2B5EF4-FFF2-40B4-BE49-F238E27FC236}">
                <a16:creationId xmlns:a16="http://schemas.microsoft.com/office/drawing/2014/main" id="{C7351577-826F-4602-BBE2-7DBF46478D6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5079" y="4515742"/>
            <a:ext cx="192419" cy="192419"/>
          </a:xfrm>
          <a:prstGeom prst="rect">
            <a:avLst/>
          </a:prstGeom>
        </p:spPr>
      </p:pic>
      <p:sp>
        <p:nvSpPr>
          <p:cNvPr id="93" name="Rectangle: Rounded Corners 92">
            <a:extLst>
              <a:ext uri="{FF2B5EF4-FFF2-40B4-BE49-F238E27FC236}">
                <a16:creationId xmlns:a16="http://schemas.microsoft.com/office/drawing/2014/main" id="{ABCD7469-EF71-4C58-9AAD-D6881D326D9D}"/>
              </a:ext>
            </a:extLst>
          </p:cNvPr>
          <p:cNvSpPr/>
          <p:nvPr/>
        </p:nvSpPr>
        <p:spPr>
          <a:xfrm>
            <a:off x="1297477" y="4930719"/>
            <a:ext cx="282636" cy="282619"/>
          </a:xfrm>
          <a:prstGeom prst="roundRect">
            <a:avLst/>
          </a:prstGeom>
          <a:solidFill>
            <a:srgbClr val="C61223"/>
          </a:solidFill>
          <a:ln>
            <a:solidFill>
              <a:srgbClr val="C612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C61223"/>
              </a:solidFill>
            </a:endParaRPr>
          </a:p>
        </p:txBody>
      </p:sp>
      <p:pic>
        <p:nvPicPr>
          <p:cNvPr id="94" name="Graphic 93" descr="Checkmark">
            <a:extLst>
              <a:ext uri="{FF2B5EF4-FFF2-40B4-BE49-F238E27FC236}">
                <a16:creationId xmlns:a16="http://schemas.microsoft.com/office/drawing/2014/main" id="{FF9D0868-1172-4D94-848B-4FA7EF678A6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2585" y="4975818"/>
            <a:ext cx="192419" cy="192419"/>
          </a:xfrm>
          <a:prstGeom prst="rect">
            <a:avLst/>
          </a:prstGeom>
        </p:spPr>
      </p:pic>
      <p:sp>
        <p:nvSpPr>
          <p:cNvPr id="95" name="Rectangle: Rounded Corners 94">
            <a:extLst>
              <a:ext uri="{FF2B5EF4-FFF2-40B4-BE49-F238E27FC236}">
                <a16:creationId xmlns:a16="http://schemas.microsoft.com/office/drawing/2014/main" id="{FD646F1A-6D22-4A17-9717-B44C708D8A17}"/>
              </a:ext>
            </a:extLst>
          </p:cNvPr>
          <p:cNvSpPr/>
          <p:nvPr/>
        </p:nvSpPr>
        <p:spPr>
          <a:xfrm>
            <a:off x="1297477" y="5393641"/>
            <a:ext cx="282636" cy="282619"/>
          </a:xfrm>
          <a:prstGeom prst="roundRect">
            <a:avLst/>
          </a:prstGeom>
          <a:solidFill>
            <a:srgbClr val="C61223"/>
          </a:solidFill>
          <a:ln>
            <a:solidFill>
              <a:srgbClr val="C612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C61223"/>
              </a:solidFill>
            </a:endParaRPr>
          </a:p>
        </p:txBody>
      </p:sp>
      <p:pic>
        <p:nvPicPr>
          <p:cNvPr id="96" name="Graphic 95" descr="Checkmark">
            <a:extLst>
              <a:ext uri="{FF2B5EF4-FFF2-40B4-BE49-F238E27FC236}">
                <a16:creationId xmlns:a16="http://schemas.microsoft.com/office/drawing/2014/main" id="{523445E0-A152-4DEB-BFB1-4B16F057471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2585" y="5438740"/>
            <a:ext cx="192419" cy="192419"/>
          </a:xfrm>
          <a:prstGeom prst="rect">
            <a:avLst/>
          </a:prstGeom>
        </p:spPr>
      </p:pic>
      <p:sp>
        <p:nvSpPr>
          <p:cNvPr id="97" name="Rectangle: Rounded Corners 96">
            <a:extLst>
              <a:ext uri="{FF2B5EF4-FFF2-40B4-BE49-F238E27FC236}">
                <a16:creationId xmlns:a16="http://schemas.microsoft.com/office/drawing/2014/main" id="{A00AABA6-104B-4C21-964B-16725F7DBF6D}"/>
              </a:ext>
            </a:extLst>
          </p:cNvPr>
          <p:cNvSpPr/>
          <p:nvPr/>
        </p:nvSpPr>
        <p:spPr>
          <a:xfrm>
            <a:off x="1297477" y="5863666"/>
            <a:ext cx="282636" cy="282619"/>
          </a:xfrm>
          <a:prstGeom prst="roundRect">
            <a:avLst/>
          </a:prstGeom>
          <a:solidFill>
            <a:srgbClr val="C61223"/>
          </a:solidFill>
          <a:ln>
            <a:solidFill>
              <a:srgbClr val="C612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C61223"/>
              </a:solidFill>
            </a:endParaRPr>
          </a:p>
        </p:txBody>
      </p:sp>
      <p:pic>
        <p:nvPicPr>
          <p:cNvPr id="98" name="Graphic 97" descr="Checkmark">
            <a:extLst>
              <a:ext uri="{FF2B5EF4-FFF2-40B4-BE49-F238E27FC236}">
                <a16:creationId xmlns:a16="http://schemas.microsoft.com/office/drawing/2014/main" id="{D50A5F4B-B860-4D6A-9018-494AE7FE19E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2585" y="5908765"/>
            <a:ext cx="192419" cy="192419"/>
          </a:xfrm>
          <a:prstGeom prst="rect">
            <a:avLst/>
          </a:prstGeom>
        </p:spPr>
      </p:pic>
      <p:sp>
        <p:nvSpPr>
          <p:cNvPr id="99" name="TextBox 98">
            <a:extLst>
              <a:ext uri="{FF2B5EF4-FFF2-40B4-BE49-F238E27FC236}">
                <a16:creationId xmlns:a16="http://schemas.microsoft.com/office/drawing/2014/main" id="{F3711775-4C93-42FB-9B81-BA1085A9E1DE}"/>
              </a:ext>
            </a:extLst>
          </p:cNvPr>
          <p:cNvSpPr txBox="1"/>
          <p:nvPr/>
        </p:nvSpPr>
        <p:spPr>
          <a:xfrm>
            <a:off x="7293150" y="1693014"/>
            <a:ext cx="3507699" cy="369332"/>
          </a:xfrm>
          <a:prstGeom prst="rect">
            <a:avLst/>
          </a:prstGeom>
          <a:noFill/>
        </p:spPr>
        <p:txBody>
          <a:bodyPr wrap="square" rtlCol="0">
            <a:spAutoFit/>
          </a:bodyPr>
          <a:lstStyle/>
          <a:p>
            <a:r>
              <a:rPr lang="en-US" b="1" dirty="0" err="1"/>
              <a:t>eForms</a:t>
            </a:r>
            <a:endParaRPr lang="en-US" b="1" dirty="0"/>
          </a:p>
        </p:txBody>
      </p:sp>
      <p:sp>
        <p:nvSpPr>
          <p:cNvPr id="100" name="TextBox 99">
            <a:extLst>
              <a:ext uri="{FF2B5EF4-FFF2-40B4-BE49-F238E27FC236}">
                <a16:creationId xmlns:a16="http://schemas.microsoft.com/office/drawing/2014/main" id="{B2FC662B-3D73-4FD6-B844-51A843F99E5F}"/>
              </a:ext>
            </a:extLst>
          </p:cNvPr>
          <p:cNvSpPr txBox="1"/>
          <p:nvPr/>
        </p:nvSpPr>
        <p:spPr>
          <a:xfrm>
            <a:off x="7293149" y="2143542"/>
            <a:ext cx="4450539" cy="369332"/>
          </a:xfrm>
          <a:prstGeom prst="rect">
            <a:avLst/>
          </a:prstGeom>
          <a:noFill/>
        </p:spPr>
        <p:txBody>
          <a:bodyPr wrap="square" rtlCol="0">
            <a:spAutoFit/>
          </a:bodyPr>
          <a:lstStyle/>
          <a:p>
            <a:r>
              <a:rPr lang="en-US" b="1" dirty="0"/>
              <a:t>Time &amp; Attendance</a:t>
            </a:r>
          </a:p>
        </p:txBody>
      </p:sp>
      <p:sp>
        <p:nvSpPr>
          <p:cNvPr id="101" name="TextBox 100">
            <a:extLst>
              <a:ext uri="{FF2B5EF4-FFF2-40B4-BE49-F238E27FC236}">
                <a16:creationId xmlns:a16="http://schemas.microsoft.com/office/drawing/2014/main" id="{3F6471DD-45B3-44B7-8C45-3B7FF64E0308}"/>
              </a:ext>
            </a:extLst>
          </p:cNvPr>
          <p:cNvSpPr txBox="1"/>
          <p:nvPr/>
        </p:nvSpPr>
        <p:spPr>
          <a:xfrm>
            <a:off x="7293150" y="2599104"/>
            <a:ext cx="4222937" cy="369332"/>
          </a:xfrm>
          <a:prstGeom prst="rect">
            <a:avLst/>
          </a:prstGeom>
          <a:noFill/>
        </p:spPr>
        <p:txBody>
          <a:bodyPr wrap="square" rtlCol="0">
            <a:spAutoFit/>
          </a:bodyPr>
          <a:lstStyle/>
          <a:p>
            <a:r>
              <a:rPr lang="en-US" b="1" dirty="0"/>
              <a:t>Sales Automation</a:t>
            </a:r>
          </a:p>
        </p:txBody>
      </p:sp>
      <p:sp>
        <p:nvSpPr>
          <p:cNvPr id="102" name="TextBox 101">
            <a:extLst>
              <a:ext uri="{FF2B5EF4-FFF2-40B4-BE49-F238E27FC236}">
                <a16:creationId xmlns:a16="http://schemas.microsoft.com/office/drawing/2014/main" id="{59ECDF73-B6E4-4B7D-A55A-51E530938C06}"/>
              </a:ext>
            </a:extLst>
          </p:cNvPr>
          <p:cNvSpPr txBox="1"/>
          <p:nvPr/>
        </p:nvSpPr>
        <p:spPr>
          <a:xfrm>
            <a:off x="2194662" y="6162476"/>
            <a:ext cx="3797211" cy="369332"/>
          </a:xfrm>
          <a:prstGeom prst="rect">
            <a:avLst/>
          </a:prstGeom>
          <a:noFill/>
        </p:spPr>
        <p:txBody>
          <a:bodyPr wrap="square" rtlCol="0">
            <a:spAutoFit/>
          </a:bodyPr>
          <a:lstStyle/>
          <a:p>
            <a:r>
              <a:rPr lang="en-US" dirty="0"/>
              <a:t>Inventory </a:t>
            </a:r>
          </a:p>
        </p:txBody>
      </p:sp>
      <p:sp>
        <p:nvSpPr>
          <p:cNvPr id="103" name="Rectangle: Rounded Corners 102">
            <a:extLst>
              <a:ext uri="{FF2B5EF4-FFF2-40B4-BE49-F238E27FC236}">
                <a16:creationId xmlns:a16="http://schemas.microsoft.com/office/drawing/2014/main" id="{87756BE9-C085-4264-BF74-FB43168117C0}"/>
              </a:ext>
            </a:extLst>
          </p:cNvPr>
          <p:cNvSpPr/>
          <p:nvPr/>
        </p:nvSpPr>
        <p:spPr>
          <a:xfrm>
            <a:off x="6289321" y="1724110"/>
            <a:ext cx="282636" cy="282619"/>
          </a:xfrm>
          <a:prstGeom prst="roundRect">
            <a:avLst/>
          </a:prstGeom>
          <a:solidFill>
            <a:srgbClr val="C61223"/>
          </a:solidFill>
          <a:ln>
            <a:solidFill>
              <a:srgbClr val="C612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4" name="Graphic 103" descr="Checkmark">
            <a:extLst>
              <a:ext uri="{FF2B5EF4-FFF2-40B4-BE49-F238E27FC236}">
                <a16:creationId xmlns:a16="http://schemas.microsoft.com/office/drawing/2014/main" id="{2B36957B-31DA-4FA0-B87D-4699A2B7C09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34429" y="1769209"/>
            <a:ext cx="192419" cy="192419"/>
          </a:xfrm>
          <a:prstGeom prst="rect">
            <a:avLst/>
          </a:prstGeom>
        </p:spPr>
      </p:pic>
      <p:sp>
        <p:nvSpPr>
          <p:cNvPr id="105" name="Rectangle: Rounded Corners 104">
            <a:extLst>
              <a:ext uri="{FF2B5EF4-FFF2-40B4-BE49-F238E27FC236}">
                <a16:creationId xmlns:a16="http://schemas.microsoft.com/office/drawing/2014/main" id="{C2473BE2-F589-4063-ACD9-2C4E4DF21D97}"/>
              </a:ext>
            </a:extLst>
          </p:cNvPr>
          <p:cNvSpPr/>
          <p:nvPr/>
        </p:nvSpPr>
        <p:spPr>
          <a:xfrm>
            <a:off x="6289321" y="2201423"/>
            <a:ext cx="282636" cy="282619"/>
          </a:xfrm>
          <a:prstGeom prst="roundRect">
            <a:avLst/>
          </a:prstGeom>
          <a:solidFill>
            <a:srgbClr val="C61223"/>
          </a:solidFill>
          <a:ln>
            <a:solidFill>
              <a:srgbClr val="C612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6" name="Graphic 105" descr="Checkmark">
            <a:extLst>
              <a:ext uri="{FF2B5EF4-FFF2-40B4-BE49-F238E27FC236}">
                <a16:creationId xmlns:a16="http://schemas.microsoft.com/office/drawing/2014/main" id="{A1614A47-8817-4EF0-9A66-E096A52819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34429" y="2246522"/>
            <a:ext cx="192419" cy="192419"/>
          </a:xfrm>
          <a:prstGeom prst="rect">
            <a:avLst/>
          </a:prstGeom>
        </p:spPr>
      </p:pic>
      <p:sp>
        <p:nvSpPr>
          <p:cNvPr id="107" name="Rectangle: Rounded Corners 106">
            <a:extLst>
              <a:ext uri="{FF2B5EF4-FFF2-40B4-BE49-F238E27FC236}">
                <a16:creationId xmlns:a16="http://schemas.microsoft.com/office/drawing/2014/main" id="{2B67B6B5-0E4C-436B-BC5F-48831B13AE8D}"/>
              </a:ext>
            </a:extLst>
          </p:cNvPr>
          <p:cNvSpPr/>
          <p:nvPr/>
        </p:nvSpPr>
        <p:spPr>
          <a:xfrm>
            <a:off x="6289321" y="2677536"/>
            <a:ext cx="282636" cy="282619"/>
          </a:xfrm>
          <a:prstGeom prst="roundRect">
            <a:avLst/>
          </a:prstGeom>
          <a:solidFill>
            <a:srgbClr val="C61223"/>
          </a:solidFill>
          <a:ln>
            <a:solidFill>
              <a:srgbClr val="C612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8" name="Graphic 107" descr="Checkmark">
            <a:extLst>
              <a:ext uri="{FF2B5EF4-FFF2-40B4-BE49-F238E27FC236}">
                <a16:creationId xmlns:a16="http://schemas.microsoft.com/office/drawing/2014/main" id="{9C894AC0-6E72-4685-B629-86C2B417736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34429" y="2722635"/>
            <a:ext cx="192419" cy="192419"/>
          </a:xfrm>
          <a:prstGeom prst="rect">
            <a:avLst/>
          </a:prstGeom>
        </p:spPr>
      </p:pic>
      <p:sp>
        <p:nvSpPr>
          <p:cNvPr id="109" name="Rectangle: Rounded Corners 108">
            <a:extLst>
              <a:ext uri="{FF2B5EF4-FFF2-40B4-BE49-F238E27FC236}">
                <a16:creationId xmlns:a16="http://schemas.microsoft.com/office/drawing/2014/main" id="{D61D1905-834B-4E4D-919D-8A2DD9DB7BC9}"/>
              </a:ext>
            </a:extLst>
          </p:cNvPr>
          <p:cNvSpPr/>
          <p:nvPr/>
        </p:nvSpPr>
        <p:spPr>
          <a:xfrm>
            <a:off x="1297477" y="6275480"/>
            <a:ext cx="282636" cy="282619"/>
          </a:xfrm>
          <a:prstGeom prst="roundRect">
            <a:avLst/>
          </a:prstGeom>
          <a:solidFill>
            <a:srgbClr val="C61223"/>
          </a:solidFill>
          <a:ln>
            <a:solidFill>
              <a:srgbClr val="C612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0" name="Graphic 109" descr="Checkmark">
            <a:extLst>
              <a:ext uri="{FF2B5EF4-FFF2-40B4-BE49-F238E27FC236}">
                <a16:creationId xmlns:a16="http://schemas.microsoft.com/office/drawing/2014/main" id="{881B3B3C-E008-467A-B565-740BB890BA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2585" y="6331099"/>
            <a:ext cx="192419" cy="192419"/>
          </a:xfrm>
          <a:prstGeom prst="rect">
            <a:avLst/>
          </a:prstGeom>
        </p:spPr>
      </p:pic>
      <p:pic>
        <p:nvPicPr>
          <p:cNvPr id="111" name="Graphic 110">
            <a:extLst>
              <a:ext uri="{FF2B5EF4-FFF2-40B4-BE49-F238E27FC236}">
                <a16:creationId xmlns:a16="http://schemas.microsoft.com/office/drawing/2014/main" id="{B65663B2-3CFF-423E-B8F0-577544FDF22A}"/>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713273" y="3106676"/>
            <a:ext cx="448843" cy="448843"/>
          </a:xfrm>
          <a:prstGeom prst="rect">
            <a:avLst/>
          </a:prstGeom>
        </p:spPr>
      </p:pic>
      <p:grpSp>
        <p:nvGrpSpPr>
          <p:cNvPr id="2" name="Group 1">
            <a:extLst>
              <a:ext uri="{FF2B5EF4-FFF2-40B4-BE49-F238E27FC236}">
                <a16:creationId xmlns:a16="http://schemas.microsoft.com/office/drawing/2014/main" id="{F6F9D3B2-4DB8-B04E-B647-9B9D3BAD7104}"/>
              </a:ext>
            </a:extLst>
          </p:cNvPr>
          <p:cNvGrpSpPr/>
          <p:nvPr/>
        </p:nvGrpSpPr>
        <p:grpSpPr>
          <a:xfrm>
            <a:off x="6289321" y="3197273"/>
            <a:ext cx="282636" cy="282619"/>
            <a:chOff x="6289320" y="3108550"/>
            <a:chExt cx="282636" cy="282619"/>
          </a:xfrm>
        </p:grpSpPr>
        <p:sp>
          <p:nvSpPr>
            <p:cNvPr id="112" name="Rectangle: Rounded Corners 111">
              <a:extLst>
                <a:ext uri="{FF2B5EF4-FFF2-40B4-BE49-F238E27FC236}">
                  <a16:creationId xmlns:a16="http://schemas.microsoft.com/office/drawing/2014/main" id="{59B130D3-022A-46FB-9F37-D898261A8106}"/>
                </a:ext>
              </a:extLst>
            </p:cNvPr>
            <p:cNvSpPr/>
            <p:nvPr/>
          </p:nvSpPr>
          <p:spPr>
            <a:xfrm>
              <a:off x="6289320" y="3108550"/>
              <a:ext cx="282636" cy="282619"/>
            </a:xfrm>
            <a:prstGeom prst="roundRect">
              <a:avLst/>
            </a:prstGeom>
            <a:solidFill>
              <a:srgbClr val="C61223"/>
            </a:solidFill>
            <a:ln>
              <a:solidFill>
                <a:srgbClr val="C612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3" name="Graphic 112" descr="Checkmark">
              <a:extLst>
                <a:ext uri="{FF2B5EF4-FFF2-40B4-BE49-F238E27FC236}">
                  <a16:creationId xmlns:a16="http://schemas.microsoft.com/office/drawing/2014/main" id="{2A104375-5044-4A88-83EB-D04FF87F86E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34428" y="3153649"/>
              <a:ext cx="192419" cy="192419"/>
            </a:xfrm>
            <a:prstGeom prst="rect">
              <a:avLst/>
            </a:prstGeom>
          </p:spPr>
        </p:pic>
      </p:grpSp>
      <p:pic>
        <p:nvPicPr>
          <p:cNvPr id="115" name="Picture 114">
            <a:extLst>
              <a:ext uri="{FF2B5EF4-FFF2-40B4-BE49-F238E27FC236}">
                <a16:creationId xmlns:a16="http://schemas.microsoft.com/office/drawing/2014/main" id="{F9EA2126-1861-4BEE-9DC9-FE39C0CF23FE}"/>
              </a:ext>
            </a:extLst>
          </p:cNvPr>
          <p:cNvPicPr>
            <a:picLocks noChangeAspect="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11">
                    <a14:imgEffect>
                      <a14:colorTemperature colorTemp="11500"/>
                    </a14:imgEffect>
                  </a14:imgLayer>
                </a14:imgProps>
              </a:ext>
              <a:ext uri="{28A0092B-C50C-407E-A947-70E740481C1C}">
                <a14:useLocalDpi xmlns:a14="http://schemas.microsoft.com/office/drawing/2010/main" val="0"/>
              </a:ext>
            </a:extLst>
          </a:blip>
          <a:srcRect b="34852"/>
          <a:stretch/>
        </p:blipFill>
        <p:spPr>
          <a:xfrm>
            <a:off x="1832736" y="1036507"/>
            <a:ext cx="2249099" cy="353229"/>
          </a:xfrm>
          <a:prstGeom prst="rect">
            <a:avLst/>
          </a:prstGeom>
          <a:effectLst/>
        </p:spPr>
      </p:pic>
      <p:pic>
        <p:nvPicPr>
          <p:cNvPr id="3" name="Picture 2">
            <a:extLst>
              <a:ext uri="{FF2B5EF4-FFF2-40B4-BE49-F238E27FC236}">
                <a16:creationId xmlns:a16="http://schemas.microsoft.com/office/drawing/2014/main" id="{6CAFA975-C51F-4BAF-9703-7A1F9A60323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95945" y="953665"/>
            <a:ext cx="531244" cy="531244"/>
          </a:xfrm>
          <a:prstGeom prst="rect">
            <a:avLst/>
          </a:prstGeom>
        </p:spPr>
      </p:pic>
      <p:pic>
        <p:nvPicPr>
          <p:cNvPr id="6" name="Picture 5">
            <a:extLst>
              <a:ext uri="{FF2B5EF4-FFF2-40B4-BE49-F238E27FC236}">
                <a16:creationId xmlns:a16="http://schemas.microsoft.com/office/drawing/2014/main" id="{1EF503B7-AD83-4B52-BB99-F2BE22A9E7F9}"/>
              </a:ext>
            </a:extLst>
          </p:cNvPr>
          <p:cNvPicPr>
            <a:picLocks noChangeAspect="1"/>
          </p:cNvPicPr>
          <p:nvPr/>
        </p:nvPicPr>
        <p:blipFill>
          <a:blip r:embed="rId13"/>
          <a:stretch>
            <a:fillRect/>
          </a:stretch>
        </p:blipFill>
        <p:spPr>
          <a:xfrm>
            <a:off x="6741659" y="1700948"/>
            <a:ext cx="397850" cy="362746"/>
          </a:xfrm>
          <a:prstGeom prst="rect">
            <a:avLst/>
          </a:prstGeom>
        </p:spPr>
      </p:pic>
      <p:pic>
        <p:nvPicPr>
          <p:cNvPr id="7" name="Picture 6">
            <a:extLst>
              <a:ext uri="{FF2B5EF4-FFF2-40B4-BE49-F238E27FC236}">
                <a16:creationId xmlns:a16="http://schemas.microsoft.com/office/drawing/2014/main" id="{7DF0C68D-0D8C-4E4F-B25E-032A1053E030}"/>
              </a:ext>
            </a:extLst>
          </p:cNvPr>
          <p:cNvPicPr>
            <a:picLocks noChangeAspect="1"/>
          </p:cNvPicPr>
          <p:nvPr/>
        </p:nvPicPr>
        <p:blipFill>
          <a:blip r:embed="rId14"/>
          <a:stretch>
            <a:fillRect/>
          </a:stretch>
        </p:blipFill>
        <p:spPr>
          <a:xfrm>
            <a:off x="6725167" y="2205070"/>
            <a:ext cx="458908" cy="307804"/>
          </a:xfrm>
          <a:prstGeom prst="rect">
            <a:avLst/>
          </a:prstGeom>
        </p:spPr>
      </p:pic>
      <p:pic>
        <p:nvPicPr>
          <p:cNvPr id="8" name="Picture 7">
            <a:extLst>
              <a:ext uri="{FF2B5EF4-FFF2-40B4-BE49-F238E27FC236}">
                <a16:creationId xmlns:a16="http://schemas.microsoft.com/office/drawing/2014/main" id="{4435A288-771C-4ADA-BDA9-F64CCD3B1652}"/>
              </a:ext>
            </a:extLst>
          </p:cNvPr>
          <p:cNvPicPr>
            <a:picLocks noChangeAspect="1"/>
          </p:cNvPicPr>
          <p:nvPr/>
        </p:nvPicPr>
        <p:blipFill>
          <a:blip r:embed="rId15"/>
          <a:stretch>
            <a:fillRect/>
          </a:stretch>
        </p:blipFill>
        <p:spPr>
          <a:xfrm>
            <a:off x="6713274" y="2618541"/>
            <a:ext cx="382396" cy="400605"/>
          </a:xfrm>
          <a:prstGeom prst="rect">
            <a:avLst/>
          </a:prstGeom>
        </p:spPr>
      </p:pic>
      <p:sp>
        <p:nvSpPr>
          <p:cNvPr id="59" name="TextBox 58">
            <a:extLst>
              <a:ext uri="{FF2B5EF4-FFF2-40B4-BE49-F238E27FC236}">
                <a16:creationId xmlns:a16="http://schemas.microsoft.com/office/drawing/2014/main" id="{085427BD-7D24-BE4B-9393-B7D01B9D5E4B}"/>
              </a:ext>
            </a:extLst>
          </p:cNvPr>
          <p:cNvSpPr txBox="1"/>
          <p:nvPr/>
        </p:nvSpPr>
        <p:spPr>
          <a:xfrm>
            <a:off x="7287337" y="3089528"/>
            <a:ext cx="4222937" cy="369332"/>
          </a:xfrm>
          <a:prstGeom prst="rect">
            <a:avLst/>
          </a:prstGeom>
          <a:noFill/>
        </p:spPr>
        <p:txBody>
          <a:bodyPr wrap="square" rtlCol="0">
            <a:spAutoFit/>
          </a:bodyPr>
          <a:lstStyle/>
          <a:p>
            <a:r>
              <a:rPr lang="en-US" b="1" dirty="0"/>
              <a:t>Sedona-X Mobile App</a:t>
            </a:r>
          </a:p>
        </p:txBody>
      </p:sp>
    </p:spTree>
    <p:extLst>
      <p:ext uri="{BB962C8B-B14F-4D97-AF65-F5344CB8AC3E}">
        <p14:creationId xmlns:p14="http://schemas.microsoft.com/office/powerpoint/2010/main" val="307446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75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100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10" presetClass="entr" presetSubtype="0" fill="hold" nodeType="withEffect">
                                  <p:stCondLst>
                                    <p:cond delay="125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10" presetClass="entr" presetSubtype="0" fill="hold" nodeType="withEffect">
                                  <p:stCondLst>
                                    <p:cond delay="150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nodeType="withEffect">
                                  <p:stCondLst>
                                    <p:cond delay="175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nodeType="withEffect">
                                  <p:stCondLst>
                                    <p:cond delay="200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par>
                                <p:cTn id="26" presetID="10" presetClass="entr" presetSubtype="0" fill="hold" nodeType="withEffect">
                                  <p:stCondLst>
                                    <p:cond delay="225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nodeType="withEffect">
                                  <p:stCondLst>
                                    <p:cond delay="250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childTnLst>
                                </p:cTn>
                              </p:par>
                              <p:par>
                                <p:cTn id="32" presetID="10" presetClass="entr" presetSubtype="0" fill="hold" nodeType="withEffect">
                                  <p:stCondLst>
                                    <p:cond delay="2750"/>
                                  </p:stCondLst>
                                  <p:childTnLst>
                                    <p:set>
                                      <p:cBhvr>
                                        <p:cTn id="33" dur="1" fill="hold">
                                          <p:stCondLst>
                                            <p:cond delay="0"/>
                                          </p:stCondLst>
                                        </p:cTn>
                                        <p:tgtEl>
                                          <p:spTgt spid="98"/>
                                        </p:tgtEl>
                                        <p:attrNameLst>
                                          <p:attrName>style.visibility</p:attrName>
                                        </p:attrNameLst>
                                      </p:cBhvr>
                                      <p:to>
                                        <p:strVal val="visible"/>
                                      </p:to>
                                    </p:set>
                                    <p:animEffect transition="in" filter="fade">
                                      <p:cBhvr>
                                        <p:cTn id="34" dur="500"/>
                                        <p:tgtEl>
                                          <p:spTgt spid="98"/>
                                        </p:tgtEl>
                                      </p:cBhvr>
                                    </p:animEffect>
                                  </p:childTnLst>
                                </p:cTn>
                              </p:par>
                              <p:par>
                                <p:cTn id="35" presetID="10" presetClass="entr" presetSubtype="0" fill="hold" nodeType="withEffect">
                                  <p:stCondLst>
                                    <p:cond delay="300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par>
                                <p:cTn id="38" presetID="10" presetClass="entr" presetSubtype="0" fill="hold" nodeType="withEffect">
                                  <p:stCondLst>
                                    <p:cond delay="3250"/>
                                  </p:stCondLst>
                                  <p:childTnLst>
                                    <p:set>
                                      <p:cBhvr>
                                        <p:cTn id="39" dur="1" fill="hold">
                                          <p:stCondLst>
                                            <p:cond delay="0"/>
                                          </p:stCondLst>
                                        </p:cTn>
                                        <p:tgtEl>
                                          <p:spTgt spid="106"/>
                                        </p:tgtEl>
                                        <p:attrNameLst>
                                          <p:attrName>style.visibility</p:attrName>
                                        </p:attrNameLst>
                                      </p:cBhvr>
                                      <p:to>
                                        <p:strVal val="visible"/>
                                      </p:to>
                                    </p:set>
                                    <p:animEffect transition="in" filter="fade">
                                      <p:cBhvr>
                                        <p:cTn id="40" dur="500"/>
                                        <p:tgtEl>
                                          <p:spTgt spid="106"/>
                                        </p:tgtEl>
                                      </p:cBhvr>
                                    </p:animEffect>
                                  </p:childTnLst>
                                </p:cTn>
                              </p:par>
                              <p:par>
                                <p:cTn id="41" presetID="10" presetClass="entr" presetSubtype="0" fill="hold" nodeType="withEffect">
                                  <p:stCondLst>
                                    <p:cond delay="350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500"/>
                                        <p:tgtEl>
                                          <p:spTgt spid="108"/>
                                        </p:tgtEl>
                                      </p:cBhvr>
                                    </p:animEffect>
                                  </p:childTnLst>
                                </p:cTn>
                              </p:par>
                              <p:par>
                                <p:cTn id="44" presetID="10" presetClass="entr" presetSubtype="0" fill="hold" nodeType="withEffect">
                                  <p:stCondLst>
                                    <p:cond delay="3750"/>
                                  </p:stCondLst>
                                  <p:childTnLst>
                                    <p:set>
                                      <p:cBhvr>
                                        <p:cTn id="45" dur="1" fill="hold">
                                          <p:stCondLst>
                                            <p:cond delay="0"/>
                                          </p:stCondLst>
                                        </p:cTn>
                                        <p:tgtEl>
                                          <p:spTgt spid="110"/>
                                        </p:tgtEl>
                                        <p:attrNameLst>
                                          <p:attrName>style.visibility</p:attrName>
                                        </p:attrNameLst>
                                      </p:cBhvr>
                                      <p:to>
                                        <p:strVal val="visible"/>
                                      </p:to>
                                    </p:set>
                                    <p:animEffect transition="in" filter="fade">
                                      <p:cBhvr>
                                        <p:cTn id="46"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generated with very high confidence">
            <a:extLst>
              <a:ext uri="{FF2B5EF4-FFF2-40B4-BE49-F238E27FC236}">
                <a16:creationId xmlns:a16="http://schemas.microsoft.com/office/drawing/2014/main" id="{BEDC9E2A-2A20-4F1B-8472-2A9A99F80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29" y="2338568"/>
            <a:ext cx="3910992" cy="2529991"/>
          </a:xfrm>
          <a:prstGeom prst="rect">
            <a:avLst/>
          </a:prstGeom>
        </p:spPr>
      </p:pic>
      <p:sp>
        <p:nvSpPr>
          <p:cNvPr id="5" name="TextBox 4">
            <a:extLst>
              <a:ext uri="{FF2B5EF4-FFF2-40B4-BE49-F238E27FC236}">
                <a16:creationId xmlns:a16="http://schemas.microsoft.com/office/drawing/2014/main" id="{B02C39B0-313E-4D4B-9A62-498158595EA2}"/>
              </a:ext>
            </a:extLst>
          </p:cNvPr>
          <p:cNvSpPr txBox="1"/>
          <p:nvPr/>
        </p:nvSpPr>
        <p:spPr>
          <a:xfrm>
            <a:off x="1059412" y="1925799"/>
            <a:ext cx="5913735" cy="3323987"/>
          </a:xfrm>
          <a:prstGeom prst="rect">
            <a:avLst/>
          </a:prstGeom>
          <a:noFill/>
        </p:spPr>
        <p:txBody>
          <a:bodyPr wrap="square" rtlCol="0">
            <a:spAutoFit/>
          </a:bodyPr>
          <a:lstStyle/>
          <a:p>
            <a:r>
              <a:rPr lang="en-US" sz="2800" b="1" dirty="0">
                <a:solidFill>
                  <a:schemeClr val="bg2">
                    <a:lumMod val="25000"/>
                  </a:schemeClr>
                </a:solidFill>
              </a:rPr>
              <a:t>Create custom forms, import existing PDF documents, and collect signatures electronically.</a:t>
            </a:r>
          </a:p>
          <a:p>
            <a:endParaRPr lang="en-US" dirty="0"/>
          </a:p>
          <a:p>
            <a:r>
              <a:rPr lang="en-US" b="1" dirty="0">
                <a:solidFill>
                  <a:srgbClr val="C61223"/>
                </a:solidFill>
              </a:rPr>
              <a:t>Features</a:t>
            </a:r>
          </a:p>
          <a:p>
            <a:pPr marL="285750" indent="-285750">
              <a:buFont typeface="Arial" panose="020B0604020202020204" pitchFamily="34" charset="0"/>
              <a:buChar char="•"/>
            </a:pPr>
            <a:r>
              <a:rPr lang="en-US" dirty="0"/>
              <a:t>Centralized location for all forms and contracts</a:t>
            </a:r>
          </a:p>
          <a:p>
            <a:pPr marL="285750" indent="-285750">
              <a:buFont typeface="Arial" panose="020B0604020202020204" pitchFamily="34" charset="0"/>
              <a:buChar char="•"/>
            </a:pPr>
            <a:r>
              <a:rPr lang="en-US" dirty="0"/>
              <a:t>Automated work flow management to eliminate hassle</a:t>
            </a:r>
          </a:p>
          <a:p>
            <a:pPr marL="285750" indent="-285750">
              <a:buFont typeface="Arial" panose="020B0604020202020204" pitchFamily="34" charset="0"/>
              <a:buChar char="•"/>
            </a:pPr>
            <a:r>
              <a:rPr lang="en-US" dirty="0"/>
              <a:t>Documented stages of every contract – follow your form from “sent” to “signed”</a:t>
            </a:r>
          </a:p>
          <a:p>
            <a:pPr marL="285750" indent="-285750">
              <a:buFont typeface="Arial" panose="020B0604020202020204" pitchFamily="34" charset="0"/>
              <a:buChar char="•"/>
            </a:pPr>
            <a:r>
              <a:rPr lang="en-US" dirty="0"/>
              <a:t>Designed to integrate with AlarmBiller</a:t>
            </a:r>
          </a:p>
        </p:txBody>
      </p:sp>
    </p:spTree>
    <p:extLst>
      <p:ext uri="{BB962C8B-B14F-4D97-AF65-F5344CB8AC3E}">
        <p14:creationId xmlns:p14="http://schemas.microsoft.com/office/powerpoint/2010/main" val="206064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130BD8-19D8-4E2C-A1D0-ED621647F38E}"/>
              </a:ext>
            </a:extLst>
          </p:cNvPr>
          <p:cNvSpPr txBox="1"/>
          <p:nvPr/>
        </p:nvSpPr>
        <p:spPr>
          <a:xfrm>
            <a:off x="5476875" y="1905506"/>
            <a:ext cx="5913735" cy="3046988"/>
          </a:xfrm>
          <a:prstGeom prst="rect">
            <a:avLst/>
          </a:prstGeom>
          <a:noFill/>
        </p:spPr>
        <p:txBody>
          <a:bodyPr wrap="square" rtlCol="0">
            <a:spAutoFit/>
          </a:bodyPr>
          <a:lstStyle/>
          <a:p>
            <a:r>
              <a:rPr lang="en-US" sz="2800" b="1" dirty="0">
                <a:solidFill>
                  <a:schemeClr val="bg2">
                    <a:lumMod val="25000"/>
                  </a:schemeClr>
                </a:solidFill>
              </a:rPr>
              <a:t>Record hours, vacation, and personal time, track location of technicians, and enable employees to clock in and out.</a:t>
            </a:r>
          </a:p>
          <a:p>
            <a:endParaRPr lang="en-US" dirty="0"/>
          </a:p>
          <a:p>
            <a:r>
              <a:rPr lang="en-US" b="1" dirty="0">
                <a:solidFill>
                  <a:srgbClr val="C61223"/>
                </a:solidFill>
              </a:rPr>
              <a:t>Features</a:t>
            </a:r>
          </a:p>
          <a:p>
            <a:pPr marL="285750" indent="-285750">
              <a:buFont typeface="Arial" panose="020B0604020202020204" pitchFamily="34" charset="0"/>
              <a:buChar char="•"/>
            </a:pPr>
            <a:r>
              <a:rPr lang="en-US" dirty="0"/>
              <a:t>Easily send company payroll through Excel export</a:t>
            </a:r>
          </a:p>
          <a:p>
            <a:pPr marL="285750" indent="-285750">
              <a:buFont typeface="Arial" panose="020B0604020202020204" pitchFamily="34" charset="0"/>
              <a:buChar char="•"/>
            </a:pPr>
            <a:r>
              <a:rPr lang="en-US" dirty="0"/>
              <a:t>Use the comment system to make notes on recordings</a:t>
            </a:r>
          </a:p>
          <a:p>
            <a:pPr marL="285750" indent="-285750">
              <a:buFont typeface="Arial" panose="020B0604020202020204" pitchFamily="34" charset="0"/>
              <a:buChar char="•"/>
            </a:pPr>
            <a:r>
              <a:rPr lang="en-US" dirty="0"/>
              <a:t>Employee approval for pay periods</a:t>
            </a:r>
          </a:p>
          <a:p>
            <a:pPr marL="285750" indent="-285750">
              <a:buFont typeface="Arial" panose="020B0604020202020204" pitchFamily="34" charset="0"/>
              <a:buChar char="•"/>
            </a:pPr>
            <a:r>
              <a:rPr lang="en-US" dirty="0"/>
              <a:t>Fully integrates with AlarmBiller</a:t>
            </a:r>
          </a:p>
        </p:txBody>
      </p:sp>
      <p:pic>
        <p:nvPicPr>
          <p:cNvPr id="5" name="Picture 4" descr="A screen shot of a computer&#10;&#10;Description generated with very high confidence">
            <a:extLst>
              <a:ext uri="{FF2B5EF4-FFF2-40B4-BE49-F238E27FC236}">
                <a16:creationId xmlns:a16="http://schemas.microsoft.com/office/drawing/2014/main" id="{AE6BE8F5-C4FB-4DF6-A2B1-7692CE41B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166" y="2126313"/>
            <a:ext cx="3735303" cy="2826181"/>
          </a:xfrm>
          <a:prstGeom prst="rect">
            <a:avLst/>
          </a:prstGeom>
        </p:spPr>
      </p:pic>
    </p:spTree>
    <p:extLst>
      <p:ext uri="{BB962C8B-B14F-4D97-AF65-F5344CB8AC3E}">
        <p14:creationId xmlns:p14="http://schemas.microsoft.com/office/powerpoint/2010/main" val="1215956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armbiller_template1" id="{C987E6A3-3CE5-46D4-8B03-39AEA47723BD}" vid="{189BE49E-8BE5-422F-92CD-FB2505B9C8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88FDB2E423844D91B51A4EE7C467D8" ma:contentTypeVersion="26" ma:contentTypeDescription="Create a new document." ma:contentTypeScope="" ma:versionID="fbde3c444f0cb21ab8b2299b42250f66">
  <xsd:schema xmlns:xsd="http://www.w3.org/2001/XMLSchema" xmlns:xs="http://www.w3.org/2001/XMLSchema" xmlns:p="http://schemas.microsoft.com/office/2006/metadata/properties" xmlns:ns2="06833ec7-bc81-4bdc-822a-9db94dab13b1" xmlns:ns3="628d6d76-8410-4f89-b8f5-1ec9c11a97db" targetNamespace="http://schemas.microsoft.com/office/2006/metadata/properties" ma:root="true" ma:fieldsID="ba72bd5118a818abec928c66b553b576" ns2:_="" ns3:_="">
    <xsd:import namespace="06833ec7-bc81-4bdc-822a-9db94dab13b1"/>
    <xsd:import namespace="628d6d76-8410-4f89-b8f5-1ec9c11a97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33ec7-bc81-4bdc-822a-9db94dab13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LengthInSeconds" ma:index="11" nillable="true" ma:displayName="MediaLengthInSeconds" ma:description=""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8d6d76-8410-4f89-b8f5-1ec9c11a97db"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3A8322-6EAC-4C8E-9073-6ADCEE31D302}"/>
</file>

<file path=customXml/itemProps2.xml><?xml version="1.0" encoding="utf-8"?>
<ds:datastoreItem xmlns:ds="http://schemas.openxmlformats.org/officeDocument/2006/customXml" ds:itemID="{787D34A8-94FC-40E2-8073-378EBD4E75AB}">
  <ds:schemaRef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http://purl.org/dc/elements/1.1/"/>
    <ds:schemaRef ds:uri="http://purl.org/dc/terms/"/>
    <ds:schemaRef ds:uri="628d6d76-8410-4f89-b8f5-1ec9c11a97db"/>
    <ds:schemaRef ds:uri="06833ec7-bc81-4bdc-822a-9db94dab13b1"/>
  </ds:schemaRefs>
</ds:datastoreItem>
</file>

<file path=customXml/itemProps3.xml><?xml version="1.0" encoding="utf-8"?>
<ds:datastoreItem xmlns:ds="http://schemas.openxmlformats.org/officeDocument/2006/customXml" ds:itemID="{1D8E594E-91FB-40AF-8BAB-27A2B62302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1300</Words>
  <Application>Microsoft Office PowerPoint</Application>
  <PresentationFormat>Widescreen</PresentationFormat>
  <Paragraphs>145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DeBaggis</dc:creator>
  <cp:lastModifiedBy>Justin DeBaggis</cp:lastModifiedBy>
  <cp:revision>3</cp:revision>
  <dcterms:created xsi:type="dcterms:W3CDTF">2020-11-04T13:15:48Z</dcterms:created>
  <dcterms:modified xsi:type="dcterms:W3CDTF">2023-08-01T18:33:19Z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0x010100E188FDB2E423844D91B51A4EE7C467D8</vt:lpwstr>
  </property>
  <property fmtid="{D5CDD505-2E9C-101B-9397-08002B2CF9AE}" pid="3" name="_ExtendedDescription">
    <vt:lpwstr/>
  </property>
</Properties>
</file>